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5" r:id="rId1"/>
  </p:sldMasterIdLst>
  <p:notesMasterIdLst>
    <p:notesMasterId r:id="rId70"/>
  </p:notesMasterIdLst>
  <p:sldIdLst>
    <p:sldId id="256" r:id="rId2"/>
    <p:sldId id="299" r:id="rId3"/>
    <p:sldId id="302" r:id="rId4"/>
    <p:sldId id="394" r:id="rId5"/>
    <p:sldId id="445" r:id="rId6"/>
    <p:sldId id="303" r:id="rId7"/>
    <p:sldId id="260" r:id="rId8"/>
    <p:sldId id="312" r:id="rId9"/>
    <p:sldId id="309" r:id="rId10"/>
    <p:sldId id="447" r:id="rId11"/>
    <p:sldId id="449" r:id="rId12"/>
    <p:sldId id="450" r:id="rId13"/>
    <p:sldId id="360" r:id="rId14"/>
    <p:sldId id="371" r:id="rId15"/>
    <p:sldId id="359" r:id="rId16"/>
    <p:sldId id="361" r:id="rId17"/>
    <p:sldId id="362" r:id="rId18"/>
    <p:sldId id="365" r:id="rId19"/>
    <p:sldId id="311" r:id="rId20"/>
    <p:sldId id="370" r:id="rId21"/>
    <p:sldId id="372" r:id="rId22"/>
    <p:sldId id="373" r:id="rId23"/>
    <p:sldId id="374" r:id="rId24"/>
    <p:sldId id="375" r:id="rId25"/>
    <p:sldId id="402" r:id="rId26"/>
    <p:sldId id="406" r:id="rId27"/>
    <p:sldId id="407" r:id="rId28"/>
    <p:sldId id="409" r:id="rId29"/>
    <p:sldId id="452" r:id="rId30"/>
    <p:sldId id="410" r:id="rId31"/>
    <p:sldId id="411" r:id="rId32"/>
    <p:sldId id="436" r:id="rId33"/>
    <p:sldId id="412" r:id="rId34"/>
    <p:sldId id="413" r:id="rId35"/>
    <p:sldId id="414" r:id="rId36"/>
    <p:sldId id="415" r:id="rId37"/>
    <p:sldId id="416" r:id="rId38"/>
    <p:sldId id="417" r:id="rId39"/>
    <p:sldId id="438" r:id="rId40"/>
    <p:sldId id="418" r:id="rId41"/>
    <p:sldId id="419" r:id="rId42"/>
    <p:sldId id="454" r:id="rId43"/>
    <p:sldId id="440" r:id="rId44"/>
    <p:sldId id="420" r:id="rId45"/>
    <p:sldId id="421" r:id="rId46"/>
    <p:sldId id="441" r:id="rId47"/>
    <p:sldId id="422" r:id="rId48"/>
    <p:sldId id="423" r:id="rId49"/>
    <p:sldId id="424" r:id="rId50"/>
    <p:sldId id="425" r:id="rId51"/>
    <p:sldId id="426" r:id="rId52"/>
    <p:sldId id="427" r:id="rId53"/>
    <p:sldId id="442" r:id="rId54"/>
    <p:sldId id="428" r:id="rId55"/>
    <p:sldId id="455" r:id="rId56"/>
    <p:sldId id="429" r:id="rId57"/>
    <p:sldId id="430" r:id="rId58"/>
    <p:sldId id="431" r:id="rId59"/>
    <p:sldId id="433" r:id="rId60"/>
    <p:sldId id="432" r:id="rId61"/>
    <p:sldId id="434" r:id="rId62"/>
    <p:sldId id="435" r:id="rId63"/>
    <p:sldId id="319" r:id="rId64"/>
    <p:sldId id="458" r:id="rId65"/>
    <p:sldId id="459" r:id="rId66"/>
    <p:sldId id="460" r:id="rId67"/>
    <p:sldId id="346" r:id="rId68"/>
    <p:sldId id="461" r:id="rId69"/>
  </p:sldIdLst>
  <p:sldSz cx="9144000" cy="5143500" type="screen16x9"/>
  <p:notesSz cx="6858000" cy="9144000"/>
  <p:embeddedFontLst>
    <p:embeddedFont>
      <p:font typeface="Catamaran" panose="020B0604020202020204" charset="0"/>
      <p:regular r:id="rId71"/>
      <p:bold r:id="rId72"/>
    </p:embeddedFont>
    <p:embeddedFont>
      <p:font typeface="Lexend Deca" panose="020B0604020202020204" charset="0"/>
      <p:regular r:id="rId73"/>
      <p:bold r:id="rId7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B51E2E5-2FAE-4593-A5E0-5B010944DC50}">
  <a:tblStyle styleId="{FB51E2E5-2FAE-4593-A5E0-5B010944DC5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127" d="100"/>
          <a:sy n="127" d="100"/>
        </p:scale>
        <p:origin x="93" y="45"/>
      </p:cViewPr>
      <p:guideLst>
        <p:guide orient="horz" pos="1620"/>
        <p:guide pos="288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font" Target="fonts/font1.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font" Target="fonts/font4.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font" Target="fonts/font3.fntdata"/><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2.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notesMaster" Target="notesMasters/notesMaster1.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13bbb6e15e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13bbb6e15e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3bb83d9c5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13bb83d9c5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595565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3bb83d9c5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13bb83d9c5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246028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3bb83d9c5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13bb83d9c5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133429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3bb83d9c5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13bb83d9c5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70485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2AFC6662-9B41-202C-2611-171D142DA156}"/>
              </a:ext>
            </a:extLst>
          </p:cNvPr>
          <p:cNvSpPr>
            <a:spLocks noGrp="1" noChangeArrowheads="1"/>
          </p:cNvSpPr>
          <p:nvPr>
            <p:ph type="sldNum" sz="quarter" idx="5"/>
          </p:nvPr>
        </p:nvSpPr>
        <p:spPr>
          <a:ln/>
        </p:spPr>
        <p:txBody>
          <a:bodyPr/>
          <a:lstStyle/>
          <a:p>
            <a:fld id="{B774FC85-B288-44D0-A84F-B5BD0B5C838C}" type="slidenum">
              <a:rPr lang="es-ES" altLang="es-CL"/>
              <a:pPr/>
              <a:t>25</a:t>
            </a:fld>
            <a:endParaRPr lang="es-ES" altLang="es-CL"/>
          </a:p>
        </p:txBody>
      </p:sp>
      <p:sp>
        <p:nvSpPr>
          <p:cNvPr id="90114" name="Rectangle 2">
            <a:extLst>
              <a:ext uri="{FF2B5EF4-FFF2-40B4-BE49-F238E27FC236}">
                <a16:creationId xmlns:a16="http://schemas.microsoft.com/office/drawing/2014/main" id="{131D4AA3-6062-DC7B-6453-7FBE79700F12}"/>
              </a:ext>
            </a:extLst>
          </p:cNvPr>
          <p:cNvSpPr>
            <a:spLocks noGrp="1" noRot="1" noChangeAspect="1" noChangeArrowheads="1" noTextEdit="1"/>
          </p:cNvSpPr>
          <p:nvPr>
            <p:ph type="sldImg"/>
          </p:nvPr>
        </p:nvSpPr>
        <p:spPr>
          <a:xfrm>
            <a:off x="381000" y="685800"/>
            <a:ext cx="6096000" cy="3429000"/>
          </a:xfrm>
          <a:ln/>
        </p:spPr>
      </p:sp>
      <p:sp>
        <p:nvSpPr>
          <p:cNvPr id="90115" name="Rectangle 3">
            <a:extLst>
              <a:ext uri="{FF2B5EF4-FFF2-40B4-BE49-F238E27FC236}">
                <a16:creationId xmlns:a16="http://schemas.microsoft.com/office/drawing/2014/main" id="{0AED13EA-01F0-E7AB-6C74-B9F22ABD780A}"/>
              </a:ext>
            </a:extLst>
          </p:cNvPr>
          <p:cNvSpPr>
            <a:spLocks noGrp="1" noChangeArrowheads="1"/>
          </p:cNvSpPr>
          <p:nvPr>
            <p:ph type="body" idx="1"/>
          </p:nvPr>
        </p:nvSpPr>
        <p:spPr>
          <a:xfrm>
            <a:off x="914400" y="4343400"/>
            <a:ext cx="5029200" cy="4114800"/>
          </a:xfrm>
        </p:spPr>
        <p:txBody>
          <a:bodyPr lIns="91431" tIns="45716" rIns="91431" bIns="45716"/>
          <a:lstStyle/>
          <a:p>
            <a:endParaRPr lang="es-ES_tradnl" altLang="es-CL"/>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0BD983B4-3220-0B31-60F3-299BA324B11F}"/>
              </a:ext>
            </a:extLst>
          </p:cNvPr>
          <p:cNvSpPr>
            <a:spLocks noGrp="1" noChangeArrowheads="1"/>
          </p:cNvSpPr>
          <p:nvPr>
            <p:ph type="sldNum" sz="quarter" idx="5"/>
          </p:nvPr>
        </p:nvSpPr>
        <p:spPr>
          <a:ln/>
        </p:spPr>
        <p:txBody>
          <a:bodyPr/>
          <a:lstStyle/>
          <a:p>
            <a:fld id="{133FB967-1B79-4A5A-AC07-4CAD06022BA9}" type="slidenum">
              <a:rPr lang="es-ES" altLang="es-CL"/>
              <a:pPr/>
              <a:t>26</a:t>
            </a:fld>
            <a:endParaRPr lang="es-ES" altLang="es-CL"/>
          </a:p>
        </p:txBody>
      </p:sp>
      <p:sp>
        <p:nvSpPr>
          <p:cNvPr id="98306" name="Rectangle 2">
            <a:extLst>
              <a:ext uri="{FF2B5EF4-FFF2-40B4-BE49-F238E27FC236}">
                <a16:creationId xmlns:a16="http://schemas.microsoft.com/office/drawing/2014/main" id="{B6AAC1B8-B81E-B690-19E1-0AB4B5A5C495}"/>
              </a:ext>
            </a:extLst>
          </p:cNvPr>
          <p:cNvSpPr>
            <a:spLocks noGrp="1" noRot="1" noChangeAspect="1" noChangeArrowheads="1" noTextEdit="1"/>
          </p:cNvSpPr>
          <p:nvPr>
            <p:ph type="sldImg"/>
          </p:nvPr>
        </p:nvSpPr>
        <p:spPr>
          <a:xfrm>
            <a:off x="381000" y="685800"/>
            <a:ext cx="6096000" cy="3429000"/>
          </a:xfrm>
          <a:ln/>
        </p:spPr>
      </p:sp>
      <p:sp>
        <p:nvSpPr>
          <p:cNvPr id="98307" name="Rectangle 3">
            <a:extLst>
              <a:ext uri="{FF2B5EF4-FFF2-40B4-BE49-F238E27FC236}">
                <a16:creationId xmlns:a16="http://schemas.microsoft.com/office/drawing/2014/main" id="{61410D38-AB72-B560-F3C1-959FFCDD371C}"/>
              </a:ext>
            </a:extLst>
          </p:cNvPr>
          <p:cNvSpPr>
            <a:spLocks noGrp="1" noChangeArrowheads="1"/>
          </p:cNvSpPr>
          <p:nvPr>
            <p:ph type="body" idx="1"/>
          </p:nvPr>
        </p:nvSpPr>
        <p:spPr>
          <a:xfrm>
            <a:off x="914400" y="4343400"/>
            <a:ext cx="5029200" cy="4114800"/>
          </a:xfrm>
        </p:spPr>
        <p:txBody>
          <a:bodyPr/>
          <a:lstStyle/>
          <a:p>
            <a:endParaRPr lang="es-ES_tradnl" altLang="es-CL"/>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3bb83d9c5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13bb83d9c5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22179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3bb83d9c5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13bb83d9c5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444128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3bb83d9c5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13bb83d9c5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38428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3bb83d9c5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13bb83d9c5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705165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13bb83d9c52_0_29:notes"/>
          <p:cNvSpPr>
            <a:spLocks noGrp="1" noRot="1" noChangeAspect="1"/>
          </p:cNvSpPr>
          <p:nvPr>
            <p:ph type="sldImg" idx="2"/>
          </p:nvPr>
        </p:nvSpPr>
        <p:spPr>
          <a:xfrm>
            <a:off x="422275" y="704850"/>
            <a:ext cx="6257925" cy="351948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13bb83d9c52_0_29:notes"/>
          <p:cNvSpPr txBox="1">
            <a:spLocks noGrp="1"/>
          </p:cNvSpPr>
          <p:nvPr>
            <p:ph type="body" idx="1"/>
          </p:nvPr>
        </p:nvSpPr>
        <p:spPr>
          <a:xfrm>
            <a:off x="710248" y="4459526"/>
            <a:ext cx="5681980" cy="4224814"/>
          </a:xfrm>
          <a:prstGeom prst="rect">
            <a:avLst/>
          </a:prstGeom>
        </p:spPr>
        <p:txBody>
          <a:bodyPr spcFirstLastPara="1" wrap="square" lIns="94213" tIns="94213" rIns="94213" bIns="94213" anchor="t" anchorCtr="0">
            <a:noAutofit/>
          </a:bodyPr>
          <a:lstStyle/>
          <a:p>
            <a:pPr marL="0" indent="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3bb83d9c5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13bb83d9c5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4657005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3bb83d9c5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13bb83d9c5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8776434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3bb83d9c5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13bb83d9c5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087376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3bb83d9c5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13bb83d9c5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7731437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3bb83d9c5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13bb83d9c5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9426578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3bb83d9c5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13bb83d9c5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0839709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3bb83d9c5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13bb83d9c5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7224773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3bb83d9c5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13bb83d9c5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6135229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3bb83d9c5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13bb83d9c5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7463136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3bb83d9c5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13bb83d9c5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189399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13bb83d9c52_0_27404:notes"/>
          <p:cNvSpPr>
            <a:spLocks noGrp="1" noRot="1" noChangeAspect="1"/>
          </p:cNvSpPr>
          <p:nvPr>
            <p:ph type="sldImg" idx="2"/>
          </p:nvPr>
        </p:nvSpPr>
        <p:spPr>
          <a:xfrm>
            <a:off x="422275" y="704850"/>
            <a:ext cx="6257925" cy="351948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13bb83d9c52_0_27404:notes"/>
          <p:cNvSpPr txBox="1">
            <a:spLocks noGrp="1"/>
          </p:cNvSpPr>
          <p:nvPr>
            <p:ph type="body" idx="1"/>
          </p:nvPr>
        </p:nvSpPr>
        <p:spPr>
          <a:xfrm>
            <a:off x="710248" y="4459526"/>
            <a:ext cx="5681980" cy="4224814"/>
          </a:xfrm>
          <a:prstGeom prst="rect">
            <a:avLst/>
          </a:prstGeom>
        </p:spPr>
        <p:txBody>
          <a:bodyPr spcFirstLastPara="1" wrap="square" lIns="94213" tIns="94213" rIns="94213" bIns="94213" anchor="t" anchorCtr="0">
            <a:noAutofit/>
          </a:bodyPr>
          <a:lstStyle/>
          <a:p>
            <a:pPr marL="0" indent="0">
              <a:buNone/>
            </a:pPr>
            <a:endParaRPr/>
          </a:p>
        </p:txBody>
      </p:sp>
    </p:spTree>
    <p:extLst>
      <p:ext uri="{BB962C8B-B14F-4D97-AF65-F5344CB8AC3E}">
        <p14:creationId xmlns:p14="http://schemas.microsoft.com/office/powerpoint/2010/main" val="136770047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3bb83d9c5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13bb83d9c5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501786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3bb83d9c5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13bb83d9c5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6551000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3bb83d9c5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13bb83d9c5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728927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3bb83d9c5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13bb83d9c5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7595795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3bb83d9c5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13bb83d9c5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8304458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3bb83d9c5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13bb83d9c5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4027330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3bb83d9c5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13bb83d9c5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4887829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3bb83d9c5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13bb83d9c5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5115767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3bb83d9c5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13bb83d9c5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839061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3bb83d9c5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13bb83d9c5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175471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2AFC6662-9B41-202C-2611-171D142DA156}"/>
              </a:ext>
            </a:extLst>
          </p:cNvPr>
          <p:cNvSpPr>
            <a:spLocks noGrp="1" noChangeArrowheads="1"/>
          </p:cNvSpPr>
          <p:nvPr>
            <p:ph type="sldNum" sz="quarter" idx="5"/>
          </p:nvPr>
        </p:nvSpPr>
        <p:spPr>
          <a:ln/>
        </p:spPr>
        <p:txBody>
          <a:bodyPr/>
          <a:lstStyle/>
          <a:p>
            <a:fld id="{B774FC85-B288-44D0-A84F-B5BD0B5C838C}" type="slidenum">
              <a:rPr lang="es-ES" altLang="es-CL"/>
              <a:pPr/>
              <a:t>5</a:t>
            </a:fld>
            <a:endParaRPr lang="es-ES" altLang="es-CL"/>
          </a:p>
        </p:txBody>
      </p:sp>
      <p:sp>
        <p:nvSpPr>
          <p:cNvPr id="90114" name="Rectangle 2">
            <a:extLst>
              <a:ext uri="{FF2B5EF4-FFF2-40B4-BE49-F238E27FC236}">
                <a16:creationId xmlns:a16="http://schemas.microsoft.com/office/drawing/2014/main" id="{131D4AA3-6062-DC7B-6453-7FBE79700F12}"/>
              </a:ext>
            </a:extLst>
          </p:cNvPr>
          <p:cNvSpPr>
            <a:spLocks noGrp="1" noRot="1" noChangeAspect="1" noChangeArrowheads="1" noTextEdit="1"/>
          </p:cNvSpPr>
          <p:nvPr>
            <p:ph type="sldImg"/>
          </p:nvPr>
        </p:nvSpPr>
        <p:spPr>
          <a:xfrm>
            <a:off x="381000" y="685800"/>
            <a:ext cx="6096000" cy="3429000"/>
          </a:xfrm>
          <a:ln/>
        </p:spPr>
      </p:sp>
      <p:sp>
        <p:nvSpPr>
          <p:cNvPr id="90115" name="Rectangle 3">
            <a:extLst>
              <a:ext uri="{FF2B5EF4-FFF2-40B4-BE49-F238E27FC236}">
                <a16:creationId xmlns:a16="http://schemas.microsoft.com/office/drawing/2014/main" id="{0AED13EA-01F0-E7AB-6C74-B9F22ABD780A}"/>
              </a:ext>
            </a:extLst>
          </p:cNvPr>
          <p:cNvSpPr>
            <a:spLocks noGrp="1" noChangeArrowheads="1"/>
          </p:cNvSpPr>
          <p:nvPr>
            <p:ph type="body" idx="1"/>
          </p:nvPr>
        </p:nvSpPr>
        <p:spPr>
          <a:xfrm>
            <a:off x="914400" y="4343400"/>
            <a:ext cx="5029200" cy="4114800"/>
          </a:xfrm>
        </p:spPr>
        <p:txBody>
          <a:bodyPr lIns="91431" tIns="45716" rIns="91431" bIns="45716"/>
          <a:lstStyle/>
          <a:p>
            <a:endParaRPr lang="es-ES_tradnl" altLang="es-CL"/>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3bb83d9c5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13bb83d9c5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2694530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3bb83d9c5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13bb83d9c5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3357261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3bb83d9c5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13bb83d9c5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5754532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3bb83d9c5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13bb83d9c5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2801433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3bb83d9c5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13bb83d9c5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8084979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3bb83d9c5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13bb83d9c5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5773605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13bb83d9c52_0_27404:notes"/>
          <p:cNvSpPr>
            <a:spLocks noGrp="1" noRot="1" noChangeAspect="1"/>
          </p:cNvSpPr>
          <p:nvPr>
            <p:ph type="sldImg" idx="2"/>
          </p:nvPr>
        </p:nvSpPr>
        <p:spPr>
          <a:xfrm>
            <a:off x="422275" y="704850"/>
            <a:ext cx="6257925" cy="351948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13bb83d9c52_0_27404:notes"/>
          <p:cNvSpPr txBox="1">
            <a:spLocks noGrp="1"/>
          </p:cNvSpPr>
          <p:nvPr>
            <p:ph type="body" idx="1"/>
          </p:nvPr>
        </p:nvSpPr>
        <p:spPr>
          <a:xfrm>
            <a:off x="710248" y="4459526"/>
            <a:ext cx="5681980" cy="4224814"/>
          </a:xfrm>
          <a:prstGeom prst="rect">
            <a:avLst/>
          </a:prstGeom>
        </p:spPr>
        <p:txBody>
          <a:bodyPr spcFirstLastPara="1" wrap="square" lIns="94213" tIns="94213" rIns="94213" bIns="94213" anchor="t" anchorCtr="0">
            <a:noAutofit/>
          </a:bodyPr>
          <a:lstStyle/>
          <a:p>
            <a:pPr marL="0" indent="0">
              <a:buNone/>
            </a:pPr>
            <a:endParaRPr/>
          </a:p>
        </p:txBody>
      </p:sp>
    </p:spTree>
    <p:extLst>
      <p:ext uri="{BB962C8B-B14F-4D97-AF65-F5344CB8AC3E}">
        <p14:creationId xmlns:p14="http://schemas.microsoft.com/office/powerpoint/2010/main" val="304407287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3bb83d9c52_0_57:notes"/>
          <p:cNvSpPr>
            <a:spLocks noGrp="1" noRot="1" noChangeAspect="1"/>
          </p:cNvSpPr>
          <p:nvPr>
            <p:ph type="sldImg" idx="2"/>
          </p:nvPr>
        </p:nvSpPr>
        <p:spPr>
          <a:xfrm>
            <a:off x="422275" y="704850"/>
            <a:ext cx="6257925" cy="351948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13bb83d9c52_0_57:notes"/>
          <p:cNvSpPr txBox="1">
            <a:spLocks noGrp="1"/>
          </p:cNvSpPr>
          <p:nvPr>
            <p:ph type="body" idx="1"/>
          </p:nvPr>
        </p:nvSpPr>
        <p:spPr>
          <a:xfrm>
            <a:off x="710248" y="4459526"/>
            <a:ext cx="5681980" cy="4224814"/>
          </a:xfrm>
          <a:prstGeom prst="rect">
            <a:avLst/>
          </a:prstGeom>
        </p:spPr>
        <p:txBody>
          <a:bodyPr spcFirstLastPara="1" wrap="square" lIns="94213" tIns="94213" rIns="94213" bIns="94213" anchor="t" anchorCtr="0">
            <a:noAutofit/>
          </a:bodyPr>
          <a:lstStyle/>
          <a:p>
            <a:pPr marL="0" indent="0">
              <a:buNone/>
            </a:pPr>
            <a:endParaRPr/>
          </a:p>
        </p:txBody>
      </p:sp>
    </p:spTree>
    <p:extLst>
      <p:ext uri="{BB962C8B-B14F-4D97-AF65-F5344CB8AC3E}">
        <p14:creationId xmlns:p14="http://schemas.microsoft.com/office/powerpoint/2010/main" val="99944071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13bb83d9c52_0_27404:notes"/>
          <p:cNvSpPr>
            <a:spLocks noGrp="1" noRot="1" noChangeAspect="1"/>
          </p:cNvSpPr>
          <p:nvPr>
            <p:ph type="sldImg" idx="2"/>
          </p:nvPr>
        </p:nvSpPr>
        <p:spPr>
          <a:xfrm>
            <a:off x="422275" y="704850"/>
            <a:ext cx="6257925" cy="351948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13bb83d9c52_0_27404:notes"/>
          <p:cNvSpPr txBox="1">
            <a:spLocks noGrp="1"/>
          </p:cNvSpPr>
          <p:nvPr>
            <p:ph type="body" idx="1"/>
          </p:nvPr>
        </p:nvSpPr>
        <p:spPr>
          <a:xfrm>
            <a:off x="710248" y="4459526"/>
            <a:ext cx="5681980" cy="4224814"/>
          </a:xfrm>
          <a:prstGeom prst="rect">
            <a:avLst/>
          </a:prstGeom>
        </p:spPr>
        <p:txBody>
          <a:bodyPr spcFirstLastPara="1" wrap="square" lIns="94213" tIns="94213" rIns="94213" bIns="94213" anchor="t" anchorCtr="0">
            <a:noAutofit/>
          </a:bodyPr>
          <a:lstStyle/>
          <a:p>
            <a:pPr marL="0" indent="0">
              <a:buNone/>
            </a:pPr>
            <a:endParaRPr/>
          </a:p>
        </p:txBody>
      </p:sp>
    </p:spTree>
    <p:extLst>
      <p:ext uri="{BB962C8B-B14F-4D97-AF65-F5344CB8AC3E}">
        <p14:creationId xmlns:p14="http://schemas.microsoft.com/office/powerpoint/2010/main" val="2661642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3bb83d9c52_0_57:notes"/>
          <p:cNvSpPr>
            <a:spLocks noGrp="1" noRot="1" noChangeAspect="1"/>
          </p:cNvSpPr>
          <p:nvPr>
            <p:ph type="sldImg" idx="2"/>
          </p:nvPr>
        </p:nvSpPr>
        <p:spPr>
          <a:xfrm>
            <a:off x="422275" y="704850"/>
            <a:ext cx="6257925" cy="351948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13bb83d9c52_0_57:notes"/>
          <p:cNvSpPr txBox="1">
            <a:spLocks noGrp="1"/>
          </p:cNvSpPr>
          <p:nvPr>
            <p:ph type="body" idx="1"/>
          </p:nvPr>
        </p:nvSpPr>
        <p:spPr>
          <a:xfrm>
            <a:off x="710248" y="4459526"/>
            <a:ext cx="5681980" cy="4224814"/>
          </a:xfrm>
          <a:prstGeom prst="rect">
            <a:avLst/>
          </a:prstGeom>
        </p:spPr>
        <p:txBody>
          <a:bodyPr spcFirstLastPara="1" wrap="square" lIns="94213" tIns="94213" rIns="94213" bIns="94213" anchor="t" anchorCtr="0">
            <a:noAutofit/>
          </a:bodyPr>
          <a:lstStyle/>
          <a:p>
            <a:pPr marL="0" indent="0">
              <a:buNone/>
            </a:pPr>
            <a:endParaRPr/>
          </a:p>
        </p:txBody>
      </p:sp>
    </p:spTree>
    <p:extLst>
      <p:ext uri="{BB962C8B-B14F-4D97-AF65-F5344CB8AC3E}">
        <p14:creationId xmlns:p14="http://schemas.microsoft.com/office/powerpoint/2010/main" val="2892965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13bb83d9c52_0_27404:notes"/>
          <p:cNvSpPr>
            <a:spLocks noGrp="1" noRot="1" noChangeAspect="1"/>
          </p:cNvSpPr>
          <p:nvPr>
            <p:ph type="sldImg" idx="2"/>
          </p:nvPr>
        </p:nvSpPr>
        <p:spPr>
          <a:xfrm>
            <a:off x="422275" y="704850"/>
            <a:ext cx="6257925" cy="351948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13bb83d9c52_0_27404:notes"/>
          <p:cNvSpPr txBox="1">
            <a:spLocks noGrp="1"/>
          </p:cNvSpPr>
          <p:nvPr>
            <p:ph type="body" idx="1"/>
          </p:nvPr>
        </p:nvSpPr>
        <p:spPr>
          <a:xfrm>
            <a:off x="710248" y="4459526"/>
            <a:ext cx="5681980" cy="4224814"/>
          </a:xfrm>
          <a:prstGeom prst="rect">
            <a:avLst/>
          </a:prstGeom>
        </p:spPr>
        <p:txBody>
          <a:bodyPr spcFirstLastPara="1" wrap="square" lIns="94213" tIns="94213" rIns="94213" bIns="94213" anchor="t" anchorCtr="0">
            <a:noAutofit/>
          </a:bodyPr>
          <a:lstStyle/>
          <a:p>
            <a:pPr marL="0" indent="0">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3bb83d9c52_0_57:notes"/>
          <p:cNvSpPr>
            <a:spLocks noGrp="1" noRot="1" noChangeAspect="1"/>
          </p:cNvSpPr>
          <p:nvPr>
            <p:ph type="sldImg" idx="2"/>
          </p:nvPr>
        </p:nvSpPr>
        <p:spPr>
          <a:xfrm>
            <a:off x="422275" y="704850"/>
            <a:ext cx="6257925" cy="351948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13bb83d9c52_0_57:notes"/>
          <p:cNvSpPr txBox="1">
            <a:spLocks noGrp="1"/>
          </p:cNvSpPr>
          <p:nvPr>
            <p:ph type="body" idx="1"/>
          </p:nvPr>
        </p:nvSpPr>
        <p:spPr>
          <a:xfrm>
            <a:off x="710248" y="4459526"/>
            <a:ext cx="5681980" cy="4224814"/>
          </a:xfrm>
          <a:prstGeom prst="rect">
            <a:avLst/>
          </a:prstGeom>
        </p:spPr>
        <p:txBody>
          <a:bodyPr spcFirstLastPara="1" wrap="square" lIns="94213" tIns="94213" rIns="94213" bIns="94213" anchor="t" anchorCtr="0">
            <a:noAutofit/>
          </a:bodyPr>
          <a:lstStyle/>
          <a:p>
            <a:pPr marL="0" indent="0">
              <a:buNone/>
            </a:pPr>
            <a:endParaRPr/>
          </a:p>
        </p:txBody>
      </p:sp>
    </p:spTree>
    <p:extLst>
      <p:ext uri="{BB962C8B-B14F-4D97-AF65-F5344CB8AC3E}">
        <p14:creationId xmlns:p14="http://schemas.microsoft.com/office/powerpoint/2010/main" val="103233963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3bb83d9c52_0_57:notes"/>
          <p:cNvSpPr>
            <a:spLocks noGrp="1" noRot="1" noChangeAspect="1"/>
          </p:cNvSpPr>
          <p:nvPr>
            <p:ph type="sldImg" idx="2"/>
          </p:nvPr>
        </p:nvSpPr>
        <p:spPr>
          <a:xfrm>
            <a:off x="422275" y="704850"/>
            <a:ext cx="6257925" cy="351948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13bb83d9c52_0_57:notes"/>
          <p:cNvSpPr txBox="1">
            <a:spLocks noGrp="1"/>
          </p:cNvSpPr>
          <p:nvPr>
            <p:ph type="body" idx="1"/>
          </p:nvPr>
        </p:nvSpPr>
        <p:spPr>
          <a:xfrm>
            <a:off x="710248" y="4459526"/>
            <a:ext cx="5681980" cy="4224814"/>
          </a:xfrm>
          <a:prstGeom prst="rect">
            <a:avLst/>
          </a:prstGeom>
        </p:spPr>
        <p:txBody>
          <a:bodyPr spcFirstLastPara="1" wrap="square" lIns="94213" tIns="94213" rIns="94213" bIns="94213" anchor="t" anchorCtr="0">
            <a:noAutofit/>
          </a:bodyPr>
          <a:lstStyle/>
          <a:p>
            <a:pPr marL="0" indent="0">
              <a:buNone/>
            </a:pPr>
            <a:endParaRPr/>
          </a:p>
        </p:txBody>
      </p:sp>
    </p:spTree>
    <p:extLst>
      <p:ext uri="{BB962C8B-B14F-4D97-AF65-F5344CB8AC3E}">
        <p14:creationId xmlns:p14="http://schemas.microsoft.com/office/powerpoint/2010/main" val="12411388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3bb83d9c5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13bb83d9c5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3bb83d9c52_0_57:notes"/>
          <p:cNvSpPr>
            <a:spLocks noGrp="1" noRot="1" noChangeAspect="1"/>
          </p:cNvSpPr>
          <p:nvPr>
            <p:ph type="sldImg" idx="2"/>
          </p:nvPr>
        </p:nvSpPr>
        <p:spPr>
          <a:xfrm>
            <a:off x="422275" y="704850"/>
            <a:ext cx="6257925" cy="351948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13bb83d9c52_0_57:notes"/>
          <p:cNvSpPr txBox="1">
            <a:spLocks noGrp="1"/>
          </p:cNvSpPr>
          <p:nvPr>
            <p:ph type="body" idx="1"/>
          </p:nvPr>
        </p:nvSpPr>
        <p:spPr>
          <a:xfrm>
            <a:off x="710248" y="4459526"/>
            <a:ext cx="5681980" cy="4224814"/>
          </a:xfrm>
          <a:prstGeom prst="rect">
            <a:avLst/>
          </a:prstGeom>
        </p:spPr>
        <p:txBody>
          <a:bodyPr spcFirstLastPara="1" wrap="square" lIns="94213" tIns="94213" rIns="94213" bIns="94213" anchor="t" anchorCtr="0">
            <a:noAutofit/>
          </a:bodyPr>
          <a:lstStyle/>
          <a:p>
            <a:pPr marL="0" indent="0">
              <a:buNone/>
            </a:pPr>
            <a:endParaRPr/>
          </a:p>
        </p:txBody>
      </p:sp>
    </p:spTree>
    <p:extLst>
      <p:ext uri="{BB962C8B-B14F-4D97-AF65-F5344CB8AC3E}">
        <p14:creationId xmlns:p14="http://schemas.microsoft.com/office/powerpoint/2010/main" val="36248869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3bb83d9c5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13bb83d9c5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79218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endParaRPr lang="es-CL" dirty="0"/>
          </a:p>
        </p:txBody>
      </p:sp>
    </p:spTree>
    <p:extLst>
      <p:ext uri="{BB962C8B-B14F-4D97-AF65-F5344CB8AC3E}">
        <p14:creationId xmlns:p14="http://schemas.microsoft.com/office/powerpoint/2010/main" val="10043334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2"/>
        </a:solid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13225" y="1129925"/>
            <a:ext cx="7717500" cy="2474700"/>
          </a:xfrm>
          <a:prstGeom prst="rect">
            <a:avLst/>
          </a:prstGeom>
        </p:spPr>
        <p:txBody>
          <a:bodyPr spcFirstLastPara="1" wrap="square" lIns="91425" tIns="91425" rIns="91425" bIns="91425" anchor="b" anchorCtr="0">
            <a:noAutofit/>
          </a:bodyPr>
          <a:lstStyle>
            <a:lvl1pPr lvl="0" algn="ctr">
              <a:spcBef>
                <a:spcPts val="0"/>
              </a:spcBef>
              <a:spcAft>
                <a:spcPts val="0"/>
              </a:spcAft>
              <a:buClr>
                <a:srgbClr val="191919"/>
              </a:buClr>
              <a:buSzPts val="5200"/>
              <a:buNone/>
              <a:defRPr sz="5300">
                <a:solidFill>
                  <a:srgbClr val="212529"/>
                </a:solidFill>
                <a:latin typeface="Lexend Deca"/>
                <a:ea typeface="Lexend Deca"/>
                <a:cs typeface="Lexend Deca"/>
                <a:sym typeface="Lexend Deca"/>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2392500" y="3604075"/>
            <a:ext cx="4359000" cy="4095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lt1"/>
              </a:buClr>
              <a:buSzPts val="1400"/>
              <a:buNone/>
              <a:defRPr sz="1600">
                <a:latin typeface="Catamaran"/>
                <a:ea typeface="Catamaran"/>
                <a:cs typeface="Catamaran"/>
                <a:sym typeface="Catamaran"/>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a:endParaRPr/>
          </a:p>
        </p:txBody>
      </p:sp>
      <p:sp>
        <p:nvSpPr>
          <p:cNvPr id="11" name="Google Shape;11;p2"/>
          <p:cNvSpPr/>
          <p:nvPr/>
        </p:nvSpPr>
        <p:spPr>
          <a:xfrm>
            <a:off x="-565100" y="-462500"/>
            <a:ext cx="5909100" cy="1002000"/>
          </a:xfrm>
          <a:prstGeom prst="roundRect">
            <a:avLst>
              <a:gd name="adj" fmla="val 50000"/>
            </a:avLst>
          </a:prstGeom>
          <a:no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3799950" y="4608575"/>
            <a:ext cx="5909100" cy="1002000"/>
          </a:xfrm>
          <a:prstGeom prst="roundRect">
            <a:avLst>
              <a:gd name="adj" fmla="val 50000"/>
            </a:avLst>
          </a:prstGeom>
          <a:no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2391900" y="2561225"/>
            <a:ext cx="4360200" cy="841800"/>
          </a:xfrm>
          <a:prstGeom prst="rect">
            <a:avLst/>
          </a:prstGeom>
        </p:spPr>
        <p:txBody>
          <a:bodyPr spcFirstLastPara="1" wrap="square" lIns="91425" tIns="91425" rIns="91425" bIns="91425" anchor="b" anchorCtr="0">
            <a:noAutofit/>
          </a:bodyPr>
          <a:lstStyle>
            <a:lvl1pPr lvl="0" algn="ctr">
              <a:spcBef>
                <a:spcPts val="0"/>
              </a:spcBef>
              <a:spcAft>
                <a:spcPts val="0"/>
              </a:spcAft>
              <a:buSzPts val="3600"/>
              <a:buNone/>
              <a:defRPr sz="48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title" idx="2" hasCustomPrompt="1"/>
          </p:nvPr>
        </p:nvSpPr>
        <p:spPr>
          <a:xfrm>
            <a:off x="2996550" y="1262225"/>
            <a:ext cx="3150900" cy="841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6" name="Google Shape;16;p3"/>
          <p:cNvSpPr txBox="1">
            <a:spLocks noGrp="1"/>
          </p:cNvSpPr>
          <p:nvPr>
            <p:ph type="subTitle" idx="1"/>
          </p:nvPr>
        </p:nvSpPr>
        <p:spPr>
          <a:xfrm>
            <a:off x="2391925" y="3361375"/>
            <a:ext cx="4360200" cy="519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7" name="Google Shape;17;p3"/>
          <p:cNvSpPr/>
          <p:nvPr/>
        </p:nvSpPr>
        <p:spPr>
          <a:xfrm>
            <a:off x="-808800" y="539500"/>
            <a:ext cx="3037500" cy="1110000"/>
          </a:xfrm>
          <a:prstGeom prst="roundRect">
            <a:avLst>
              <a:gd name="adj" fmla="val 50000"/>
            </a:avLst>
          </a:prstGeom>
          <a:no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18" name="Google Shape;18;p3"/>
          <p:cNvSpPr/>
          <p:nvPr/>
        </p:nvSpPr>
        <p:spPr>
          <a:xfrm>
            <a:off x="6912025" y="3498575"/>
            <a:ext cx="3037500" cy="1110000"/>
          </a:xfrm>
          <a:prstGeom prst="roundRect">
            <a:avLst>
              <a:gd name="adj" fmla="val 50000"/>
            </a:avLst>
          </a:prstGeom>
          <a:no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5"/>
        <p:cNvGrpSpPr/>
        <p:nvPr/>
      </p:nvGrpSpPr>
      <p:grpSpPr>
        <a:xfrm>
          <a:off x="0" y="0"/>
          <a:ext cx="0" cy="0"/>
          <a:chOff x="0" y="0"/>
          <a:chExt cx="0" cy="0"/>
        </a:xfrm>
      </p:grpSpPr>
      <p:sp>
        <p:nvSpPr>
          <p:cNvPr id="46" name="Google Shape;46;p9"/>
          <p:cNvSpPr txBox="1">
            <a:spLocks noGrp="1"/>
          </p:cNvSpPr>
          <p:nvPr>
            <p:ph type="title"/>
          </p:nvPr>
        </p:nvSpPr>
        <p:spPr>
          <a:xfrm>
            <a:off x="2391900" y="1562825"/>
            <a:ext cx="4360200" cy="841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48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47" name="Google Shape;47;p9"/>
          <p:cNvSpPr txBox="1">
            <a:spLocks noGrp="1"/>
          </p:cNvSpPr>
          <p:nvPr>
            <p:ph type="subTitle" idx="1"/>
          </p:nvPr>
        </p:nvSpPr>
        <p:spPr>
          <a:xfrm>
            <a:off x="2391925" y="2362975"/>
            <a:ext cx="4360200" cy="121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48" name="Google Shape;48;p9"/>
          <p:cNvSpPr/>
          <p:nvPr/>
        </p:nvSpPr>
        <p:spPr>
          <a:xfrm>
            <a:off x="5176050" y="420588"/>
            <a:ext cx="3155400" cy="804300"/>
          </a:xfrm>
          <a:prstGeom prst="roundRect">
            <a:avLst>
              <a:gd name="adj" fmla="val 50000"/>
            </a:avLst>
          </a:prstGeom>
          <a:no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49" name="Google Shape;49;p9"/>
          <p:cNvSpPr/>
          <p:nvPr/>
        </p:nvSpPr>
        <p:spPr>
          <a:xfrm>
            <a:off x="812550" y="3918613"/>
            <a:ext cx="3155400" cy="804300"/>
          </a:xfrm>
          <a:prstGeom prst="roundRect">
            <a:avLst>
              <a:gd name="adj" fmla="val 50000"/>
            </a:avLst>
          </a:prstGeom>
          <a:noFill/>
          <a:ln w="381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4"/>
        </a:solidFill>
        <a:effectLst/>
      </p:bgPr>
    </p:bg>
    <p:spTree>
      <p:nvGrpSpPr>
        <p:cNvPr id="1" name="Shape 59"/>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60"/>
        <p:cNvGrpSpPr/>
        <p:nvPr/>
      </p:nvGrpSpPr>
      <p:grpSpPr>
        <a:xfrm>
          <a:off x="0" y="0"/>
          <a:ext cx="0" cy="0"/>
          <a:chOff x="0" y="0"/>
          <a:chExt cx="0" cy="0"/>
        </a:xfrm>
      </p:grpSpPr>
      <p:sp>
        <p:nvSpPr>
          <p:cNvPr id="61" name="Google Shape;61;p13"/>
          <p:cNvSpPr txBox="1">
            <a:spLocks noGrp="1"/>
          </p:cNvSpPr>
          <p:nvPr>
            <p:ph type="title"/>
          </p:nvPr>
        </p:nvSpPr>
        <p:spPr>
          <a:xfrm>
            <a:off x="1522713" y="2047575"/>
            <a:ext cx="2838300" cy="527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62" name="Google Shape;62;p13"/>
          <p:cNvSpPr txBox="1">
            <a:spLocks noGrp="1"/>
          </p:cNvSpPr>
          <p:nvPr>
            <p:ph type="title" idx="2" hasCustomPrompt="1"/>
          </p:nvPr>
        </p:nvSpPr>
        <p:spPr>
          <a:xfrm>
            <a:off x="2589974" y="1454400"/>
            <a:ext cx="703800" cy="593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3" name="Google Shape;63;p13"/>
          <p:cNvSpPr txBox="1">
            <a:spLocks noGrp="1"/>
          </p:cNvSpPr>
          <p:nvPr>
            <p:ph type="subTitle" idx="1"/>
          </p:nvPr>
        </p:nvSpPr>
        <p:spPr>
          <a:xfrm>
            <a:off x="1522713" y="2405500"/>
            <a:ext cx="28383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160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64" name="Google Shape;64;p13"/>
          <p:cNvSpPr txBox="1">
            <a:spLocks noGrp="1"/>
          </p:cNvSpPr>
          <p:nvPr>
            <p:ph type="title" idx="3"/>
          </p:nvPr>
        </p:nvSpPr>
        <p:spPr>
          <a:xfrm>
            <a:off x="4782992" y="2047575"/>
            <a:ext cx="2838300" cy="527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65" name="Google Shape;65;p13"/>
          <p:cNvSpPr txBox="1">
            <a:spLocks noGrp="1"/>
          </p:cNvSpPr>
          <p:nvPr>
            <p:ph type="title" idx="4" hasCustomPrompt="1"/>
          </p:nvPr>
        </p:nvSpPr>
        <p:spPr>
          <a:xfrm>
            <a:off x="5850246" y="1454400"/>
            <a:ext cx="703800" cy="593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6" name="Google Shape;66;p13"/>
          <p:cNvSpPr txBox="1">
            <a:spLocks noGrp="1"/>
          </p:cNvSpPr>
          <p:nvPr>
            <p:ph type="subTitle" idx="5"/>
          </p:nvPr>
        </p:nvSpPr>
        <p:spPr>
          <a:xfrm>
            <a:off x="4782992" y="2405500"/>
            <a:ext cx="28383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160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67" name="Google Shape;67;p13"/>
          <p:cNvSpPr txBox="1">
            <a:spLocks noGrp="1"/>
          </p:cNvSpPr>
          <p:nvPr>
            <p:ph type="title" idx="6"/>
          </p:nvPr>
        </p:nvSpPr>
        <p:spPr>
          <a:xfrm>
            <a:off x="1522713" y="3689650"/>
            <a:ext cx="2838300" cy="527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68" name="Google Shape;68;p13"/>
          <p:cNvSpPr txBox="1">
            <a:spLocks noGrp="1"/>
          </p:cNvSpPr>
          <p:nvPr>
            <p:ph type="title" idx="7" hasCustomPrompt="1"/>
          </p:nvPr>
        </p:nvSpPr>
        <p:spPr>
          <a:xfrm>
            <a:off x="2589974" y="3096475"/>
            <a:ext cx="703800" cy="593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9" name="Google Shape;69;p13"/>
          <p:cNvSpPr txBox="1">
            <a:spLocks noGrp="1"/>
          </p:cNvSpPr>
          <p:nvPr>
            <p:ph type="subTitle" idx="8"/>
          </p:nvPr>
        </p:nvSpPr>
        <p:spPr>
          <a:xfrm>
            <a:off x="1522713" y="4047575"/>
            <a:ext cx="28383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160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70" name="Google Shape;70;p13"/>
          <p:cNvSpPr txBox="1">
            <a:spLocks noGrp="1"/>
          </p:cNvSpPr>
          <p:nvPr>
            <p:ph type="title" idx="9"/>
          </p:nvPr>
        </p:nvSpPr>
        <p:spPr>
          <a:xfrm>
            <a:off x="4782992" y="3689650"/>
            <a:ext cx="2838300" cy="527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71" name="Google Shape;71;p13"/>
          <p:cNvSpPr txBox="1">
            <a:spLocks noGrp="1"/>
          </p:cNvSpPr>
          <p:nvPr>
            <p:ph type="title" idx="13" hasCustomPrompt="1"/>
          </p:nvPr>
        </p:nvSpPr>
        <p:spPr>
          <a:xfrm>
            <a:off x="5850246" y="3096475"/>
            <a:ext cx="703800" cy="593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2" name="Google Shape;72;p13"/>
          <p:cNvSpPr txBox="1">
            <a:spLocks noGrp="1"/>
          </p:cNvSpPr>
          <p:nvPr>
            <p:ph type="subTitle" idx="14"/>
          </p:nvPr>
        </p:nvSpPr>
        <p:spPr>
          <a:xfrm>
            <a:off x="4782992" y="4047575"/>
            <a:ext cx="28383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160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73" name="Google Shape;73;p13"/>
          <p:cNvSpPr txBox="1">
            <a:spLocks noGrp="1"/>
          </p:cNvSpPr>
          <p:nvPr>
            <p:ph type="title" idx="15"/>
          </p:nvPr>
        </p:nvSpPr>
        <p:spPr>
          <a:xfrm>
            <a:off x="720000" y="5395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74" name="Google Shape;74;p13"/>
          <p:cNvSpPr/>
          <p:nvPr/>
        </p:nvSpPr>
        <p:spPr>
          <a:xfrm rot="5400000">
            <a:off x="-2062900" y="2056600"/>
            <a:ext cx="4036200" cy="1002000"/>
          </a:xfrm>
          <a:prstGeom prst="roundRect">
            <a:avLst>
              <a:gd name="adj" fmla="val 50000"/>
            </a:avLst>
          </a:prstGeom>
          <a:no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3"/>
          <p:cNvSpPr/>
          <p:nvPr/>
        </p:nvSpPr>
        <p:spPr>
          <a:xfrm rot="5400000">
            <a:off x="7170700" y="2056600"/>
            <a:ext cx="4036200" cy="1002000"/>
          </a:xfrm>
          <a:prstGeom prst="roundRect">
            <a:avLst>
              <a:gd name="adj" fmla="val 50000"/>
            </a:avLst>
          </a:prstGeom>
          <a:no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165"/>
        <p:cNvGrpSpPr/>
        <p:nvPr/>
      </p:nvGrpSpPr>
      <p:grpSpPr>
        <a:xfrm>
          <a:off x="0" y="0"/>
          <a:ext cx="0" cy="0"/>
          <a:chOff x="0" y="0"/>
          <a:chExt cx="0" cy="0"/>
        </a:xfrm>
      </p:grpSpPr>
      <p:sp>
        <p:nvSpPr>
          <p:cNvPr id="166" name="Google Shape;166;p25"/>
          <p:cNvSpPr/>
          <p:nvPr/>
        </p:nvSpPr>
        <p:spPr>
          <a:xfrm>
            <a:off x="-565100" y="-462500"/>
            <a:ext cx="5909100" cy="1002000"/>
          </a:xfrm>
          <a:prstGeom prst="roundRect">
            <a:avLst>
              <a:gd name="adj" fmla="val 50000"/>
            </a:avLst>
          </a:prstGeom>
          <a:no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25"/>
          <p:cNvSpPr/>
          <p:nvPr/>
        </p:nvSpPr>
        <p:spPr>
          <a:xfrm>
            <a:off x="3799950" y="4608575"/>
            <a:ext cx="5909100" cy="1002000"/>
          </a:xfrm>
          <a:prstGeom prst="roundRect">
            <a:avLst>
              <a:gd name="adj" fmla="val 50000"/>
            </a:avLst>
          </a:prstGeom>
          <a:no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168"/>
        <p:cNvGrpSpPr/>
        <p:nvPr/>
      </p:nvGrpSpPr>
      <p:grpSpPr>
        <a:xfrm>
          <a:off x="0" y="0"/>
          <a:ext cx="0" cy="0"/>
          <a:chOff x="0" y="0"/>
          <a:chExt cx="0" cy="0"/>
        </a:xfrm>
      </p:grpSpPr>
      <p:sp>
        <p:nvSpPr>
          <p:cNvPr id="169" name="Google Shape;169;p26"/>
          <p:cNvSpPr/>
          <p:nvPr/>
        </p:nvSpPr>
        <p:spPr>
          <a:xfrm>
            <a:off x="-808800" y="539500"/>
            <a:ext cx="3037500" cy="1110000"/>
          </a:xfrm>
          <a:prstGeom prst="roundRect">
            <a:avLst>
              <a:gd name="adj" fmla="val 50000"/>
            </a:avLst>
          </a:prstGeom>
          <a:noFill/>
          <a:ln w="381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170" name="Google Shape;170;p26"/>
          <p:cNvSpPr/>
          <p:nvPr/>
        </p:nvSpPr>
        <p:spPr>
          <a:xfrm>
            <a:off x="6912025" y="3498575"/>
            <a:ext cx="3037500" cy="1110000"/>
          </a:xfrm>
          <a:prstGeom prst="roundRect">
            <a:avLst>
              <a:gd name="adj" fmla="val 50000"/>
            </a:avLst>
          </a:prstGeom>
          <a:no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8B7CC7B-E977-4B9F-D3C5-CB4132EBA392}"/>
              </a:ext>
            </a:extLst>
          </p:cNvPr>
          <p:cNvSpPr>
            <a:spLocks noGrp="1"/>
          </p:cNvSpPr>
          <p:nvPr>
            <p:ph type="title"/>
          </p:nvPr>
        </p:nvSpPr>
        <p:spPr>
          <a:xfrm>
            <a:off x="628650" y="273844"/>
            <a:ext cx="7886700" cy="994172"/>
          </a:xfrm>
          <a:prstGeom prst="rect">
            <a:avLst/>
          </a:prstGeom>
        </p:spPr>
        <p:txBody>
          <a:bodyPr/>
          <a:lstStyle/>
          <a:p>
            <a:r>
              <a:rPr lang="es-ES"/>
              <a:t>Haga clic para modificar el estilo de título del patrón</a:t>
            </a:r>
            <a:endParaRPr lang="es-CL"/>
          </a:p>
        </p:txBody>
      </p:sp>
      <p:sp>
        <p:nvSpPr>
          <p:cNvPr id="3" name="Marcador de contenido 2">
            <a:extLst>
              <a:ext uri="{FF2B5EF4-FFF2-40B4-BE49-F238E27FC236}">
                <a16:creationId xmlns:a16="http://schemas.microsoft.com/office/drawing/2014/main" id="{8279CEF0-C6FD-DEE0-6363-CBDBF285780E}"/>
              </a:ext>
            </a:extLst>
          </p:cNvPr>
          <p:cNvSpPr>
            <a:spLocks noGrp="1"/>
          </p:cNvSpPr>
          <p:nvPr>
            <p:ph idx="1"/>
          </p:nvPr>
        </p:nvSpPr>
        <p:spPr>
          <a:xfrm>
            <a:off x="628650" y="1369219"/>
            <a:ext cx="7886700" cy="3263504"/>
          </a:xfrm>
          <a:prstGeom prst="rect">
            <a:avLst/>
          </a:prstGeo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L"/>
          </a:p>
        </p:txBody>
      </p:sp>
    </p:spTree>
    <p:extLst>
      <p:ext uri="{BB962C8B-B14F-4D97-AF65-F5344CB8AC3E}">
        <p14:creationId xmlns:p14="http://schemas.microsoft.com/office/powerpoint/2010/main" val="13007136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539500"/>
            <a:ext cx="7717500" cy="478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500"/>
              <a:buFont typeface="Lexend Deca"/>
              <a:buNone/>
              <a:defRPr sz="3500">
                <a:solidFill>
                  <a:schemeClr val="dk1"/>
                </a:solidFill>
                <a:latin typeface="Lexend Deca"/>
                <a:ea typeface="Lexend Deca"/>
                <a:cs typeface="Lexend Deca"/>
                <a:sym typeface="Lexend Deca"/>
              </a:defRPr>
            </a:lvl1pPr>
            <a:lvl2pPr lvl="1" rtl="0">
              <a:spcBef>
                <a:spcPts val="0"/>
              </a:spcBef>
              <a:spcAft>
                <a:spcPts val="0"/>
              </a:spcAft>
              <a:buClr>
                <a:schemeClr val="dk1"/>
              </a:buClr>
              <a:buSzPts val="3500"/>
              <a:buFont typeface="Lexend Deca"/>
              <a:buNone/>
              <a:defRPr sz="3500">
                <a:solidFill>
                  <a:schemeClr val="dk1"/>
                </a:solidFill>
                <a:latin typeface="Lexend Deca"/>
                <a:ea typeface="Lexend Deca"/>
                <a:cs typeface="Lexend Deca"/>
                <a:sym typeface="Lexend Deca"/>
              </a:defRPr>
            </a:lvl2pPr>
            <a:lvl3pPr lvl="2" rtl="0">
              <a:spcBef>
                <a:spcPts val="0"/>
              </a:spcBef>
              <a:spcAft>
                <a:spcPts val="0"/>
              </a:spcAft>
              <a:buClr>
                <a:schemeClr val="dk1"/>
              </a:buClr>
              <a:buSzPts val="3500"/>
              <a:buFont typeface="Lexend Deca"/>
              <a:buNone/>
              <a:defRPr sz="3500">
                <a:solidFill>
                  <a:schemeClr val="dk1"/>
                </a:solidFill>
                <a:latin typeface="Lexend Deca"/>
                <a:ea typeface="Lexend Deca"/>
                <a:cs typeface="Lexend Deca"/>
                <a:sym typeface="Lexend Deca"/>
              </a:defRPr>
            </a:lvl3pPr>
            <a:lvl4pPr lvl="3" rtl="0">
              <a:spcBef>
                <a:spcPts val="0"/>
              </a:spcBef>
              <a:spcAft>
                <a:spcPts val="0"/>
              </a:spcAft>
              <a:buClr>
                <a:schemeClr val="dk1"/>
              </a:buClr>
              <a:buSzPts val="3500"/>
              <a:buFont typeface="Lexend Deca"/>
              <a:buNone/>
              <a:defRPr sz="3500">
                <a:solidFill>
                  <a:schemeClr val="dk1"/>
                </a:solidFill>
                <a:latin typeface="Lexend Deca"/>
                <a:ea typeface="Lexend Deca"/>
                <a:cs typeface="Lexend Deca"/>
                <a:sym typeface="Lexend Deca"/>
              </a:defRPr>
            </a:lvl4pPr>
            <a:lvl5pPr lvl="4" rtl="0">
              <a:spcBef>
                <a:spcPts val="0"/>
              </a:spcBef>
              <a:spcAft>
                <a:spcPts val="0"/>
              </a:spcAft>
              <a:buClr>
                <a:schemeClr val="dk1"/>
              </a:buClr>
              <a:buSzPts val="3500"/>
              <a:buFont typeface="Lexend Deca"/>
              <a:buNone/>
              <a:defRPr sz="3500">
                <a:solidFill>
                  <a:schemeClr val="dk1"/>
                </a:solidFill>
                <a:latin typeface="Lexend Deca"/>
                <a:ea typeface="Lexend Deca"/>
                <a:cs typeface="Lexend Deca"/>
                <a:sym typeface="Lexend Deca"/>
              </a:defRPr>
            </a:lvl5pPr>
            <a:lvl6pPr lvl="5" rtl="0">
              <a:spcBef>
                <a:spcPts val="0"/>
              </a:spcBef>
              <a:spcAft>
                <a:spcPts val="0"/>
              </a:spcAft>
              <a:buClr>
                <a:schemeClr val="dk1"/>
              </a:buClr>
              <a:buSzPts val="3500"/>
              <a:buFont typeface="Lexend Deca"/>
              <a:buNone/>
              <a:defRPr sz="3500">
                <a:solidFill>
                  <a:schemeClr val="dk1"/>
                </a:solidFill>
                <a:latin typeface="Lexend Deca"/>
                <a:ea typeface="Lexend Deca"/>
                <a:cs typeface="Lexend Deca"/>
                <a:sym typeface="Lexend Deca"/>
              </a:defRPr>
            </a:lvl6pPr>
            <a:lvl7pPr lvl="6" rtl="0">
              <a:spcBef>
                <a:spcPts val="0"/>
              </a:spcBef>
              <a:spcAft>
                <a:spcPts val="0"/>
              </a:spcAft>
              <a:buClr>
                <a:schemeClr val="dk1"/>
              </a:buClr>
              <a:buSzPts val="3500"/>
              <a:buFont typeface="Lexend Deca"/>
              <a:buNone/>
              <a:defRPr sz="3500">
                <a:solidFill>
                  <a:schemeClr val="dk1"/>
                </a:solidFill>
                <a:latin typeface="Lexend Deca"/>
                <a:ea typeface="Lexend Deca"/>
                <a:cs typeface="Lexend Deca"/>
                <a:sym typeface="Lexend Deca"/>
              </a:defRPr>
            </a:lvl7pPr>
            <a:lvl8pPr lvl="7" rtl="0">
              <a:spcBef>
                <a:spcPts val="0"/>
              </a:spcBef>
              <a:spcAft>
                <a:spcPts val="0"/>
              </a:spcAft>
              <a:buClr>
                <a:schemeClr val="dk1"/>
              </a:buClr>
              <a:buSzPts val="3500"/>
              <a:buFont typeface="Lexend Deca"/>
              <a:buNone/>
              <a:defRPr sz="3500">
                <a:solidFill>
                  <a:schemeClr val="dk1"/>
                </a:solidFill>
                <a:latin typeface="Lexend Deca"/>
                <a:ea typeface="Lexend Deca"/>
                <a:cs typeface="Lexend Deca"/>
                <a:sym typeface="Lexend Deca"/>
              </a:defRPr>
            </a:lvl8pPr>
            <a:lvl9pPr lvl="8" rtl="0">
              <a:spcBef>
                <a:spcPts val="0"/>
              </a:spcBef>
              <a:spcAft>
                <a:spcPts val="0"/>
              </a:spcAft>
              <a:buClr>
                <a:schemeClr val="dk1"/>
              </a:buClr>
              <a:buSzPts val="3500"/>
              <a:buFont typeface="Lexend Deca"/>
              <a:buNone/>
              <a:defRPr sz="3500">
                <a:solidFill>
                  <a:schemeClr val="dk1"/>
                </a:solidFill>
                <a:latin typeface="Lexend Deca"/>
                <a:ea typeface="Lexend Deca"/>
                <a:cs typeface="Lexend Deca"/>
                <a:sym typeface="Lexend Deca"/>
              </a:defRPr>
            </a:lvl9pPr>
          </a:lstStyle>
          <a:p>
            <a:endParaRPr/>
          </a:p>
        </p:txBody>
      </p:sp>
      <p:sp>
        <p:nvSpPr>
          <p:cNvPr id="7" name="Google Shape;7;p1"/>
          <p:cNvSpPr txBox="1">
            <a:spLocks noGrp="1"/>
          </p:cNvSpPr>
          <p:nvPr>
            <p:ph type="body" idx="1"/>
          </p:nvPr>
        </p:nvSpPr>
        <p:spPr>
          <a:xfrm>
            <a:off x="713225" y="1152475"/>
            <a:ext cx="76824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Catamaran"/>
              <a:buChar char="●"/>
              <a:defRPr>
                <a:solidFill>
                  <a:schemeClr val="dk1"/>
                </a:solidFill>
                <a:latin typeface="Catamaran"/>
                <a:ea typeface="Catamaran"/>
                <a:cs typeface="Catamaran"/>
                <a:sym typeface="Catamaran"/>
              </a:defRPr>
            </a:lvl1pPr>
            <a:lvl2pPr marL="914400" lvl="1" indent="-317500">
              <a:lnSpc>
                <a:spcPct val="100000"/>
              </a:lnSpc>
              <a:spcBef>
                <a:spcPts val="1600"/>
              </a:spcBef>
              <a:spcAft>
                <a:spcPts val="0"/>
              </a:spcAft>
              <a:buClr>
                <a:schemeClr val="dk1"/>
              </a:buClr>
              <a:buSzPts val="1400"/>
              <a:buFont typeface="Catamaran"/>
              <a:buChar char="○"/>
              <a:defRPr>
                <a:solidFill>
                  <a:schemeClr val="dk1"/>
                </a:solidFill>
                <a:latin typeface="Catamaran"/>
                <a:ea typeface="Catamaran"/>
                <a:cs typeface="Catamaran"/>
                <a:sym typeface="Catamaran"/>
              </a:defRPr>
            </a:lvl2pPr>
            <a:lvl3pPr marL="1371600" lvl="2" indent="-317500">
              <a:lnSpc>
                <a:spcPct val="100000"/>
              </a:lnSpc>
              <a:spcBef>
                <a:spcPts val="1600"/>
              </a:spcBef>
              <a:spcAft>
                <a:spcPts val="0"/>
              </a:spcAft>
              <a:buClr>
                <a:schemeClr val="dk1"/>
              </a:buClr>
              <a:buSzPts val="1400"/>
              <a:buFont typeface="Catamaran"/>
              <a:buChar char="■"/>
              <a:defRPr>
                <a:solidFill>
                  <a:schemeClr val="dk1"/>
                </a:solidFill>
                <a:latin typeface="Catamaran"/>
                <a:ea typeface="Catamaran"/>
                <a:cs typeface="Catamaran"/>
                <a:sym typeface="Catamaran"/>
              </a:defRPr>
            </a:lvl3pPr>
            <a:lvl4pPr marL="1828800" lvl="3" indent="-317500">
              <a:lnSpc>
                <a:spcPct val="100000"/>
              </a:lnSpc>
              <a:spcBef>
                <a:spcPts val="1600"/>
              </a:spcBef>
              <a:spcAft>
                <a:spcPts val="0"/>
              </a:spcAft>
              <a:buClr>
                <a:schemeClr val="dk1"/>
              </a:buClr>
              <a:buSzPts val="1400"/>
              <a:buFont typeface="Catamaran"/>
              <a:buChar char="●"/>
              <a:defRPr>
                <a:solidFill>
                  <a:schemeClr val="dk1"/>
                </a:solidFill>
                <a:latin typeface="Catamaran"/>
                <a:ea typeface="Catamaran"/>
                <a:cs typeface="Catamaran"/>
                <a:sym typeface="Catamaran"/>
              </a:defRPr>
            </a:lvl4pPr>
            <a:lvl5pPr marL="2286000" lvl="4" indent="-317500">
              <a:lnSpc>
                <a:spcPct val="100000"/>
              </a:lnSpc>
              <a:spcBef>
                <a:spcPts val="1600"/>
              </a:spcBef>
              <a:spcAft>
                <a:spcPts val="0"/>
              </a:spcAft>
              <a:buClr>
                <a:schemeClr val="dk1"/>
              </a:buClr>
              <a:buSzPts val="1400"/>
              <a:buFont typeface="Catamaran"/>
              <a:buChar char="○"/>
              <a:defRPr>
                <a:solidFill>
                  <a:schemeClr val="dk1"/>
                </a:solidFill>
                <a:latin typeface="Catamaran"/>
                <a:ea typeface="Catamaran"/>
                <a:cs typeface="Catamaran"/>
                <a:sym typeface="Catamaran"/>
              </a:defRPr>
            </a:lvl5pPr>
            <a:lvl6pPr marL="2743200" lvl="5" indent="-317500">
              <a:lnSpc>
                <a:spcPct val="100000"/>
              </a:lnSpc>
              <a:spcBef>
                <a:spcPts val="1600"/>
              </a:spcBef>
              <a:spcAft>
                <a:spcPts val="0"/>
              </a:spcAft>
              <a:buClr>
                <a:schemeClr val="dk1"/>
              </a:buClr>
              <a:buSzPts val="1400"/>
              <a:buFont typeface="Catamaran"/>
              <a:buChar char="■"/>
              <a:defRPr>
                <a:solidFill>
                  <a:schemeClr val="dk1"/>
                </a:solidFill>
                <a:latin typeface="Catamaran"/>
                <a:ea typeface="Catamaran"/>
                <a:cs typeface="Catamaran"/>
                <a:sym typeface="Catamaran"/>
              </a:defRPr>
            </a:lvl6pPr>
            <a:lvl7pPr marL="3200400" lvl="6" indent="-317500">
              <a:lnSpc>
                <a:spcPct val="100000"/>
              </a:lnSpc>
              <a:spcBef>
                <a:spcPts val="1600"/>
              </a:spcBef>
              <a:spcAft>
                <a:spcPts val="0"/>
              </a:spcAft>
              <a:buClr>
                <a:schemeClr val="dk1"/>
              </a:buClr>
              <a:buSzPts val="1400"/>
              <a:buFont typeface="Catamaran"/>
              <a:buChar char="●"/>
              <a:defRPr>
                <a:solidFill>
                  <a:schemeClr val="dk1"/>
                </a:solidFill>
                <a:latin typeface="Catamaran"/>
                <a:ea typeface="Catamaran"/>
                <a:cs typeface="Catamaran"/>
                <a:sym typeface="Catamaran"/>
              </a:defRPr>
            </a:lvl7pPr>
            <a:lvl8pPr marL="3657600" lvl="7" indent="-317500">
              <a:lnSpc>
                <a:spcPct val="100000"/>
              </a:lnSpc>
              <a:spcBef>
                <a:spcPts val="1600"/>
              </a:spcBef>
              <a:spcAft>
                <a:spcPts val="0"/>
              </a:spcAft>
              <a:buClr>
                <a:schemeClr val="dk1"/>
              </a:buClr>
              <a:buSzPts val="1400"/>
              <a:buFont typeface="Catamaran"/>
              <a:buChar char="○"/>
              <a:defRPr>
                <a:solidFill>
                  <a:schemeClr val="dk1"/>
                </a:solidFill>
                <a:latin typeface="Catamaran"/>
                <a:ea typeface="Catamaran"/>
                <a:cs typeface="Catamaran"/>
                <a:sym typeface="Catamaran"/>
              </a:defRPr>
            </a:lvl8pPr>
            <a:lvl9pPr marL="4114800" lvl="8" indent="-317500">
              <a:lnSpc>
                <a:spcPct val="100000"/>
              </a:lnSpc>
              <a:spcBef>
                <a:spcPts val="1600"/>
              </a:spcBef>
              <a:spcAft>
                <a:spcPts val="1600"/>
              </a:spcAft>
              <a:buClr>
                <a:schemeClr val="dk1"/>
              </a:buClr>
              <a:buSzPts val="1400"/>
              <a:buFont typeface="Catamaran"/>
              <a:buChar char="■"/>
              <a:defRPr>
                <a:solidFill>
                  <a:schemeClr val="dk1"/>
                </a:solidFill>
                <a:latin typeface="Catamaran"/>
                <a:ea typeface="Catamaran"/>
                <a:cs typeface="Catamaran"/>
                <a:sym typeface="Catamaran"/>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5" r:id="rId3"/>
    <p:sldLayoutId id="2147483658" r:id="rId4"/>
    <p:sldLayoutId id="2147483659" r:id="rId5"/>
    <p:sldLayoutId id="2147483671" r:id="rId6"/>
    <p:sldLayoutId id="2147483672" r:id="rId7"/>
    <p:sldLayoutId id="2147483676" r:id="rId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3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0.xml"/><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4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7.xml"/><Relationship Id="rId1" Type="http://schemas.openxmlformats.org/officeDocument/2006/relationships/slideLayout" Target="../slideLayouts/slideLayout3.xml"/><Relationship Id="rId4" Type="http://schemas.openxmlformats.org/officeDocument/2006/relationships/image" Target="../media/image29.png"/></Relationships>
</file>

<file path=ppt/slides/_rels/slide5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3.xml"/><Relationship Id="rId4" Type="http://schemas.openxmlformats.org/officeDocument/2006/relationships/image" Target="../media/image36.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180"/>
        <p:cNvGrpSpPr/>
        <p:nvPr/>
      </p:nvGrpSpPr>
      <p:grpSpPr>
        <a:xfrm>
          <a:off x="0" y="0"/>
          <a:ext cx="0" cy="0"/>
          <a:chOff x="0" y="0"/>
          <a:chExt cx="0" cy="0"/>
        </a:xfrm>
      </p:grpSpPr>
      <p:sp>
        <p:nvSpPr>
          <p:cNvPr id="181" name="Google Shape;181;p30"/>
          <p:cNvSpPr txBox="1">
            <a:spLocks noGrp="1"/>
          </p:cNvSpPr>
          <p:nvPr>
            <p:ph type="ctrTitle"/>
          </p:nvPr>
        </p:nvSpPr>
        <p:spPr>
          <a:xfrm>
            <a:off x="713225" y="1129925"/>
            <a:ext cx="7717500" cy="2474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Métodos cuantitavos I: </a:t>
            </a:r>
            <a:br>
              <a:rPr lang="en" dirty="0"/>
            </a:br>
            <a:r>
              <a:rPr lang="en" b="1" dirty="0"/>
              <a:t>Clase 8</a:t>
            </a:r>
            <a:endParaRPr b="1" dirty="0"/>
          </a:p>
        </p:txBody>
      </p:sp>
      <p:sp>
        <p:nvSpPr>
          <p:cNvPr id="182" name="Google Shape;182;p30"/>
          <p:cNvSpPr txBox="1">
            <a:spLocks noGrp="1"/>
          </p:cNvSpPr>
          <p:nvPr>
            <p:ph type="subTitle" idx="1"/>
          </p:nvPr>
        </p:nvSpPr>
        <p:spPr>
          <a:xfrm>
            <a:off x="2392500" y="3604075"/>
            <a:ext cx="4359000" cy="409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Sebastián Muñoz Tapia</a:t>
            </a:r>
          </a:p>
          <a:p>
            <a:pPr marL="0" lvl="0" indent="0" algn="ctr" rtl="0">
              <a:spcBef>
                <a:spcPts val="0"/>
              </a:spcBef>
              <a:spcAft>
                <a:spcPts val="0"/>
              </a:spcAft>
              <a:buNone/>
            </a:pPr>
            <a:r>
              <a:rPr lang="es-CL" dirty="0"/>
              <a:t>M</a:t>
            </a:r>
            <a:r>
              <a:rPr lang="en" dirty="0"/>
              <a:t>ail: </a:t>
            </a:r>
            <a:r>
              <a:rPr lang="es-CL" dirty="0"/>
              <a:t>semunoz@uahurtado.cl</a:t>
            </a:r>
            <a:endParaRPr dirty="0"/>
          </a:p>
        </p:txBody>
      </p:sp>
      <p:cxnSp>
        <p:nvCxnSpPr>
          <p:cNvPr id="183" name="Google Shape;183;p30"/>
          <p:cNvCxnSpPr/>
          <p:nvPr/>
        </p:nvCxnSpPr>
        <p:spPr>
          <a:xfrm>
            <a:off x="3017400" y="3562350"/>
            <a:ext cx="3109200" cy="0"/>
          </a:xfrm>
          <a:prstGeom prst="straightConnector1">
            <a:avLst/>
          </a:prstGeom>
          <a:noFill/>
          <a:ln w="38100" cap="flat" cmpd="sng">
            <a:solidFill>
              <a:schemeClr val="accent3"/>
            </a:solidFill>
            <a:prstDash val="solid"/>
            <a:round/>
            <a:headEnd type="none" w="med" len="med"/>
            <a:tailEnd type="none" w="med" len="med"/>
          </a:ln>
        </p:spPr>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1147CA2-F7A1-D3AF-9631-49EF19F3BBC9}"/>
              </a:ext>
            </a:extLst>
          </p:cNvPr>
          <p:cNvSpPr>
            <a:spLocks noGrp="1"/>
          </p:cNvSpPr>
          <p:nvPr>
            <p:ph type="title"/>
          </p:nvPr>
        </p:nvSpPr>
        <p:spPr>
          <a:xfrm>
            <a:off x="2041944" y="3636217"/>
            <a:ext cx="4360200" cy="841800"/>
          </a:xfrm>
        </p:spPr>
        <p:txBody>
          <a:bodyPr/>
          <a:lstStyle/>
          <a:p>
            <a:r>
              <a:rPr lang="es-CL" dirty="0"/>
              <a:t>Múltiples formas de producir información cuantitativa</a:t>
            </a:r>
          </a:p>
        </p:txBody>
      </p:sp>
    </p:spTree>
    <p:extLst>
      <p:ext uri="{BB962C8B-B14F-4D97-AF65-F5344CB8AC3E}">
        <p14:creationId xmlns:p14="http://schemas.microsoft.com/office/powerpoint/2010/main" val="3741147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670B78E-6DFC-C4EA-D5AC-23E6FC9AB30F}"/>
              </a:ext>
            </a:extLst>
          </p:cNvPr>
          <p:cNvSpPr>
            <a:spLocks noGrp="1"/>
          </p:cNvSpPr>
          <p:nvPr>
            <p:ph type="title"/>
          </p:nvPr>
        </p:nvSpPr>
        <p:spPr>
          <a:xfrm>
            <a:off x="806823" y="1919085"/>
            <a:ext cx="7228510" cy="652665"/>
          </a:xfrm>
        </p:spPr>
        <p:txBody>
          <a:bodyPr/>
          <a:lstStyle/>
          <a:p>
            <a:r>
              <a:rPr lang="es-CL" dirty="0"/>
              <a:t>¿Cómo estudiar las ciudades?</a:t>
            </a:r>
          </a:p>
        </p:txBody>
      </p:sp>
    </p:spTree>
    <p:extLst>
      <p:ext uri="{BB962C8B-B14F-4D97-AF65-F5344CB8AC3E}">
        <p14:creationId xmlns:p14="http://schemas.microsoft.com/office/powerpoint/2010/main" val="42543264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A936E5D9-5DC4-CB05-FA7A-C6B23F6C57B7}"/>
              </a:ext>
            </a:extLst>
          </p:cNvPr>
          <p:cNvSpPr>
            <a:spLocks noGrp="1"/>
          </p:cNvSpPr>
          <p:nvPr>
            <p:ph type="title"/>
          </p:nvPr>
        </p:nvSpPr>
        <p:spPr/>
        <p:txBody>
          <a:bodyPr/>
          <a:lstStyle/>
          <a:p>
            <a:endParaRPr lang="es-CL"/>
          </a:p>
        </p:txBody>
      </p:sp>
      <p:pic>
        <p:nvPicPr>
          <p:cNvPr id="8" name="Imagen 7">
            <a:extLst>
              <a:ext uri="{FF2B5EF4-FFF2-40B4-BE49-F238E27FC236}">
                <a16:creationId xmlns:a16="http://schemas.microsoft.com/office/drawing/2014/main" id="{423D2C42-F878-E140-4C28-6D8A4E87B74A}"/>
              </a:ext>
            </a:extLst>
          </p:cNvPr>
          <p:cNvPicPr>
            <a:picLocks noChangeAspect="1"/>
          </p:cNvPicPr>
          <p:nvPr/>
        </p:nvPicPr>
        <p:blipFill rotWithShape="1">
          <a:blip r:embed="rId2"/>
          <a:srcRect l="27052" t="25167" r="33465" b="21134"/>
          <a:stretch/>
        </p:blipFill>
        <p:spPr>
          <a:xfrm>
            <a:off x="0" y="29894"/>
            <a:ext cx="5606815" cy="5083712"/>
          </a:xfrm>
          <a:prstGeom prst="rect">
            <a:avLst/>
          </a:prstGeom>
        </p:spPr>
      </p:pic>
    </p:spTree>
    <p:extLst>
      <p:ext uri="{BB962C8B-B14F-4D97-AF65-F5344CB8AC3E}">
        <p14:creationId xmlns:p14="http://schemas.microsoft.com/office/powerpoint/2010/main" val="26493591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670B78E-6DFC-C4EA-D5AC-23E6FC9AB30F}"/>
              </a:ext>
            </a:extLst>
          </p:cNvPr>
          <p:cNvSpPr>
            <a:spLocks noGrp="1"/>
          </p:cNvSpPr>
          <p:nvPr>
            <p:ph type="title"/>
          </p:nvPr>
        </p:nvSpPr>
        <p:spPr>
          <a:xfrm>
            <a:off x="0" y="1025126"/>
            <a:ext cx="3544295" cy="793059"/>
          </a:xfrm>
        </p:spPr>
        <p:txBody>
          <a:bodyPr/>
          <a:lstStyle/>
          <a:p>
            <a:r>
              <a:rPr lang="es-CL" dirty="0"/>
              <a:t>Otras formas</a:t>
            </a:r>
          </a:p>
        </p:txBody>
      </p:sp>
      <p:pic>
        <p:nvPicPr>
          <p:cNvPr id="5" name="Imagen 4">
            <a:extLst>
              <a:ext uri="{FF2B5EF4-FFF2-40B4-BE49-F238E27FC236}">
                <a16:creationId xmlns:a16="http://schemas.microsoft.com/office/drawing/2014/main" id="{0310B299-F831-794A-CA2C-CA138CB70D8D}"/>
              </a:ext>
            </a:extLst>
          </p:cNvPr>
          <p:cNvPicPr>
            <a:picLocks noChangeAspect="1"/>
          </p:cNvPicPr>
          <p:nvPr/>
        </p:nvPicPr>
        <p:blipFill>
          <a:blip r:embed="rId2"/>
          <a:stretch>
            <a:fillRect/>
          </a:stretch>
        </p:blipFill>
        <p:spPr>
          <a:xfrm>
            <a:off x="4102100" y="354704"/>
            <a:ext cx="5041900" cy="3781425"/>
          </a:xfrm>
          <a:prstGeom prst="rect">
            <a:avLst/>
          </a:prstGeom>
        </p:spPr>
      </p:pic>
      <p:sp>
        <p:nvSpPr>
          <p:cNvPr id="6" name="CuadroTexto 5">
            <a:extLst>
              <a:ext uri="{FF2B5EF4-FFF2-40B4-BE49-F238E27FC236}">
                <a16:creationId xmlns:a16="http://schemas.microsoft.com/office/drawing/2014/main" id="{5FFACD29-2B4F-6B67-EFD7-B41E15A12A9F}"/>
              </a:ext>
            </a:extLst>
          </p:cNvPr>
          <p:cNvSpPr txBox="1"/>
          <p:nvPr/>
        </p:nvSpPr>
        <p:spPr>
          <a:xfrm>
            <a:off x="5267325" y="4486275"/>
            <a:ext cx="1962150" cy="307777"/>
          </a:xfrm>
          <a:prstGeom prst="rect">
            <a:avLst/>
          </a:prstGeom>
          <a:noFill/>
        </p:spPr>
        <p:txBody>
          <a:bodyPr wrap="square" rtlCol="0">
            <a:spAutoFit/>
          </a:bodyPr>
          <a:lstStyle/>
          <a:p>
            <a:r>
              <a:rPr lang="es-CL" dirty="0"/>
              <a:t>Jan </a:t>
            </a:r>
            <a:r>
              <a:rPr lang="es-CL" dirty="0" err="1"/>
              <a:t>Gehl</a:t>
            </a:r>
            <a:endParaRPr lang="es-CL" dirty="0"/>
          </a:p>
        </p:txBody>
      </p:sp>
    </p:spTree>
    <p:extLst>
      <p:ext uri="{BB962C8B-B14F-4D97-AF65-F5344CB8AC3E}">
        <p14:creationId xmlns:p14="http://schemas.microsoft.com/office/powerpoint/2010/main" val="15644624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F3925DA-4D32-BA01-4F1C-DA27CCF5E2EE}"/>
              </a:ext>
            </a:extLst>
          </p:cNvPr>
          <p:cNvSpPr>
            <a:spLocks noGrp="1"/>
          </p:cNvSpPr>
          <p:nvPr>
            <p:ph type="title"/>
          </p:nvPr>
        </p:nvSpPr>
        <p:spPr/>
        <p:txBody>
          <a:bodyPr/>
          <a:lstStyle/>
          <a:p>
            <a:endParaRPr lang="es-CL"/>
          </a:p>
        </p:txBody>
      </p:sp>
      <p:sp>
        <p:nvSpPr>
          <p:cNvPr id="3" name="Subtítulo 2">
            <a:extLst>
              <a:ext uri="{FF2B5EF4-FFF2-40B4-BE49-F238E27FC236}">
                <a16:creationId xmlns:a16="http://schemas.microsoft.com/office/drawing/2014/main" id="{9FB5A71A-C401-2384-51CD-69501AAFE007}"/>
              </a:ext>
            </a:extLst>
          </p:cNvPr>
          <p:cNvSpPr>
            <a:spLocks noGrp="1"/>
          </p:cNvSpPr>
          <p:nvPr>
            <p:ph type="subTitle" idx="1"/>
          </p:nvPr>
        </p:nvSpPr>
        <p:spPr/>
        <p:txBody>
          <a:bodyPr/>
          <a:lstStyle/>
          <a:p>
            <a:endParaRPr lang="es-CL"/>
          </a:p>
        </p:txBody>
      </p:sp>
      <p:pic>
        <p:nvPicPr>
          <p:cNvPr id="5" name="Imagen 4">
            <a:extLst>
              <a:ext uri="{FF2B5EF4-FFF2-40B4-BE49-F238E27FC236}">
                <a16:creationId xmlns:a16="http://schemas.microsoft.com/office/drawing/2014/main" id="{BDB313BC-B81A-0226-090D-62921B761916}"/>
              </a:ext>
            </a:extLst>
          </p:cNvPr>
          <p:cNvPicPr>
            <a:picLocks noChangeAspect="1"/>
          </p:cNvPicPr>
          <p:nvPr/>
        </p:nvPicPr>
        <p:blipFill>
          <a:blip r:embed="rId2"/>
          <a:stretch>
            <a:fillRect/>
          </a:stretch>
        </p:blipFill>
        <p:spPr>
          <a:xfrm>
            <a:off x="1190148" y="0"/>
            <a:ext cx="6763703" cy="5143500"/>
          </a:xfrm>
          <a:prstGeom prst="rect">
            <a:avLst/>
          </a:prstGeom>
        </p:spPr>
      </p:pic>
    </p:spTree>
    <p:extLst>
      <p:ext uri="{BB962C8B-B14F-4D97-AF65-F5344CB8AC3E}">
        <p14:creationId xmlns:p14="http://schemas.microsoft.com/office/powerpoint/2010/main" val="33451936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ítulo 2">
            <a:extLst>
              <a:ext uri="{FF2B5EF4-FFF2-40B4-BE49-F238E27FC236}">
                <a16:creationId xmlns:a16="http://schemas.microsoft.com/office/drawing/2014/main" id="{4F899BA6-B707-2F89-42BE-92AC744E3A68}"/>
              </a:ext>
            </a:extLst>
          </p:cNvPr>
          <p:cNvSpPr>
            <a:spLocks noGrp="1"/>
          </p:cNvSpPr>
          <p:nvPr>
            <p:ph type="subTitle" idx="1"/>
          </p:nvPr>
        </p:nvSpPr>
        <p:spPr/>
        <p:txBody>
          <a:bodyPr/>
          <a:lstStyle/>
          <a:p>
            <a:endParaRPr lang="es-CL"/>
          </a:p>
        </p:txBody>
      </p:sp>
      <p:pic>
        <p:nvPicPr>
          <p:cNvPr id="5" name="Imagen 4">
            <a:extLst>
              <a:ext uri="{FF2B5EF4-FFF2-40B4-BE49-F238E27FC236}">
                <a16:creationId xmlns:a16="http://schemas.microsoft.com/office/drawing/2014/main" id="{EFEBA3B3-F48E-D0AF-0F2F-C40F3CCC50A0}"/>
              </a:ext>
            </a:extLst>
          </p:cNvPr>
          <p:cNvPicPr>
            <a:picLocks noChangeAspect="1"/>
          </p:cNvPicPr>
          <p:nvPr/>
        </p:nvPicPr>
        <p:blipFill rotWithShape="1">
          <a:blip r:embed="rId2"/>
          <a:srcRect l="59679" t="16740" r="6543" b="11111"/>
          <a:stretch/>
        </p:blipFill>
        <p:spPr>
          <a:xfrm>
            <a:off x="0" y="0"/>
            <a:ext cx="3604260" cy="5132380"/>
          </a:xfrm>
          <a:prstGeom prst="rect">
            <a:avLst/>
          </a:prstGeom>
        </p:spPr>
      </p:pic>
      <p:pic>
        <p:nvPicPr>
          <p:cNvPr id="9" name="Imagen 8">
            <a:extLst>
              <a:ext uri="{FF2B5EF4-FFF2-40B4-BE49-F238E27FC236}">
                <a16:creationId xmlns:a16="http://schemas.microsoft.com/office/drawing/2014/main" id="{8D0B019E-59AF-46E8-D9D5-1B074CAB39CC}"/>
              </a:ext>
            </a:extLst>
          </p:cNvPr>
          <p:cNvPicPr>
            <a:picLocks noChangeAspect="1"/>
          </p:cNvPicPr>
          <p:nvPr/>
        </p:nvPicPr>
        <p:blipFill rotWithShape="1">
          <a:blip r:embed="rId3"/>
          <a:srcRect l="28470" t="20512" r="8715" b="13414"/>
          <a:stretch/>
        </p:blipFill>
        <p:spPr>
          <a:xfrm>
            <a:off x="3233989" y="613296"/>
            <a:ext cx="5910011" cy="4144442"/>
          </a:xfrm>
          <a:prstGeom prst="rect">
            <a:avLst/>
          </a:prstGeom>
        </p:spPr>
      </p:pic>
    </p:spTree>
    <p:extLst>
      <p:ext uri="{BB962C8B-B14F-4D97-AF65-F5344CB8AC3E}">
        <p14:creationId xmlns:p14="http://schemas.microsoft.com/office/powerpoint/2010/main" val="27877534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F2727B3-4860-C6D1-58FB-EC5C7ABF5A4B}"/>
              </a:ext>
            </a:extLst>
          </p:cNvPr>
          <p:cNvSpPr>
            <a:spLocks noGrp="1"/>
          </p:cNvSpPr>
          <p:nvPr>
            <p:ph type="title"/>
          </p:nvPr>
        </p:nvSpPr>
        <p:spPr/>
        <p:txBody>
          <a:bodyPr/>
          <a:lstStyle/>
          <a:p>
            <a:endParaRPr lang="es-CL"/>
          </a:p>
        </p:txBody>
      </p:sp>
      <p:sp>
        <p:nvSpPr>
          <p:cNvPr id="3" name="Subtítulo 2">
            <a:extLst>
              <a:ext uri="{FF2B5EF4-FFF2-40B4-BE49-F238E27FC236}">
                <a16:creationId xmlns:a16="http://schemas.microsoft.com/office/drawing/2014/main" id="{C1BF7728-AF1B-0C7C-DF2A-6184D712A5EB}"/>
              </a:ext>
            </a:extLst>
          </p:cNvPr>
          <p:cNvSpPr>
            <a:spLocks noGrp="1"/>
          </p:cNvSpPr>
          <p:nvPr>
            <p:ph type="subTitle" idx="1"/>
          </p:nvPr>
        </p:nvSpPr>
        <p:spPr/>
        <p:txBody>
          <a:bodyPr/>
          <a:lstStyle/>
          <a:p>
            <a:endParaRPr lang="es-CL"/>
          </a:p>
        </p:txBody>
      </p:sp>
      <p:pic>
        <p:nvPicPr>
          <p:cNvPr id="5" name="Imagen 4">
            <a:extLst>
              <a:ext uri="{FF2B5EF4-FFF2-40B4-BE49-F238E27FC236}">
                <a16:creationId xmlns:a16="http://schemas.microsoft.com/office/drawing/2014/main" id="{5D506309-E2CB-FCE6-B41E-E1412B9CD599}"/>
              </a:ext>
            </a:extLst>
          </p:cNvPr>
          <p:cNvPicPr>
            <a:picLocks noChangeAspect="1"/>
          </p:cNvPicPr>
          <p:nvPr/>
        </p:nvPicPr>
        <p:blipFill rotWithShape="1">
          <a:blip r:embed="rId2"/>
          <a:srcRect l="28361" t="17181" r="8456" b="15294"/>
          <a:stretch/>
        </p:blipFill>
        <p:spPr>
          <a:xfrm>
            <a:off x="1037344" y="0"/>
            <a:ext cx="7222992" cy="5141403"/>
          </a:xfrm>
          <a:prstGeom prst="rect">
            <a:avLst/>
          </a:prstGeom>
        </p:spPr>
      </p:pic>
    </p:spTree>
    <p:extLst>
      <p:ext uri="{BB962C8B-B14F-4D97-AF65-F5344CB8AC3E}">
        <p14:creationId xmlns:p14="http://schemas.microsoft.com/office/powerpoint/2010/main" val="42602280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0597EFE-3DAC-1662-557D-A42A980287A1}"/>
              </a:ext>
            </a:extLst>
          </p:cNvPr>
          <p:cNvSpPr>
            <a:spLocks noGrp="1"/>
          </p:cNvSpPr>
          <p:nvPr>
            <p:ph type="title"/>
          </p:nvPr>
        </p:nvSpPr>
        <p:spPr/>
        <p:txBody>
          <a:bodyPr/>
          <a:lstStyle/>
          <a:p>
            <a:endParaRPr lang="es-CL"/>
          </a:p>
        </p:txBody>
      </p:sp>
      <p:sp>
        <p:nvSpPr>
          <p:cNvPr id="3" name="Subtítulo 2">
            <a:extLst>
              <a:ext uri="{FF2B5EF4-FFF2-40B4-BE49-F238E27FC236}">
                <a16:creationId xmlns:a16="http://schemas.microsoft.com/office/drawing/2014/main" id="{80ED6ECF-FF67-800B-6C37-C8877914970A}"/>
              </a:ext>
            </a:extLst>
          </p:cNvPr>
          <p:cNvSpPr>
            <a:spLocks noGrp="1"/>
          </p:cNvSpPr>
          <p:nvPr>
            <p:ph type="subTitle" idx="1"/>
          </p:nvPr>
        </p:nvSpPr>
        <p:spPr/>
        <p:txBody>
          <a:bodyPr/>
          <a:lstStyle/>
          <a:p>
            <a:endParaRPr lang="es-CL"/>
          </a:p>
        </p:txBody>
      </p:sp>
      <p:pic>
        <p:nvPicPr>
          <p:cNvPr id="5" name="Imagen 4">
            <a:extLst>
              <a:ext uri="{FF2B5EF4-FFF2-40B4-BE49-F238E27FC236}">
                <a16:creationId xmlns:a16="http://schemas.microsoft.com/office/drawing/2014/main" id="{25A3345A-A8F5-8818-BA71-CBF1CE94C7AC}"/>
              </a:ext>
            </a:extLst>
          </p:cNvPr>
          <p:cNvPicPr>
            <a:picLocks noChangeAspect="1"/>
          </p:cNvPicPr>
          <p:nvPr/>
        </p:nvPicPr>
        <p:blipFill rotWithShape="1">
          <a:blip r:embed="rId2"/>
          <a:srcRect l="6347" t="16444" r="8715" b="11259"/>
          <a:stretch/>
        </p:blipFill>
        <p:spPr>
          <a:xfrm>
            <a:off x="0" y="0"/>
            <a:ext cx="9144000" cy="5188688"/>
          </a:xfrm>
          <a:prstGeom prst="rect">
            <a:avLst/>
          </a:prstGeom>
        </p:spPr>
      </p:pic>
    </p:spTree>
    <p:extLst>
      <p:ext uri="{BB962C8B-B14F-4D97-AF65-F5344CB8AC3E}">
        <p14:creationId xmlns:p14="http://schemas.microsoft.com/office/powerpoint/2010/main" val="26844024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ítulo 2">
            <a:extLst>
              <a:ext uri="{FF2B5EF4-FFF2-40B4-BE49-F238E27FC236}">
                <a16:creationId xmlns:a16="http://schemas.microsoft.com/office/drawing/2014/main" id="{47AFC3FD-018E-A7E0-5860-1EFB5ADE44AB}"/>
              </a:ext>
            </a:extLst>
          </p:cNvPr>
          <p:cNvSpPr>
            <a:spLocks noGrp="1"/>
          </p:cNvSpPr>
          <p:nvPr>
            <p:ph type="subTitle" idx="1"/>
          </p:nvPr>
        </p:nvSpPr>
        <p:spPr/>
        <p:txBody>
          <a:bodyPr/>
          <a:lstStyle/>
          <a:p>
            <a:endParaRPr lang="es-CL" dirty="0"/>
          </a:p>
        </p:txBody>
      </p:sp>
      <p:pic>
        <p:nvPicPr>
          <p:cNvPr id="5" name="Imagen 4">
            <a:extLst>
              <a:ext uri="{FF2B5EF4-FFF2-40B4-BE49-F238E27FC236}">
                <a16:creationId xmlns:a16="http://schemas.microsoft.com/office/drawing/2014/main" id="{B93D9D9B-00D8-6CE3-3BCF-230044EF4C11}"/>
              </a:ext>
            </a:extLst>
          </p:cNvPr>
          <p:cNvPicPr>
            <a:picLocks noChangeAspect="1"/>
          </p:cNvPicPr>
          <p:nvPr/>
        </p:nvPicPr>
        <p:blipFill rotWithShape="1">
          <a:blip r:embed="rId2"/>
          <a:srcRect l="15640" t="17478" r="17830" b="11410"/>
          <a:stretch/>
        </p:blipFill>
        <p:spPr>
          <a:xfrm>
            <a:off x="0" y="76839"/>
            <a:ext cx="5132935" cy="3657600"/>
          </a:xfrm>
          <a:prstGeom prst="rect">
            <a:avLst/>
          </a:prstGeom>
        </p:spPr>
      </p:pic>
      <p:pic>
        <p:nvPicPr>
          <p:cNvPr id="7" name="Imagen 6">
            <a:extLst>
              <a:ext uri="{FF2B5EF4-FFF2-40B4-BE49-F238E27FC236}">
                <a16:creationId xmlns:a16="http://schemas.microsoft.com/office/drawing/2014/main" id="{E4343E87-E677-5EEB-EA7D-89BBB186B32E}"/>
              </a:ext>
            </a:extLst>
          </p:cNvPr>
          <p:cNvPicPr>
            <a:picLocks noChangeAspect="1"/>
          </p:cNvPicPr>
          <p:nvPr/>
        </p:nvPicPr>
        <p:blipFill rotWithShape="1">
          <a:blip r:embed="rId3"/>
          <a:srcRect l="15142" t="19720" r="19225" b="10813"/>
          <a:stretch/>
        </p:blipFill>
        <p:spPr>
          <a:xfrm>
            <a:off x="4080221" y="1570424"/>
            <a:ext cx="5063779" cy="3573076"/>
          </a:xfrm>
          <a:prstGeom prst="rect">
            <a:avLst/>
          </a:prstGeom>
        </p:spPr>
      </p:pic>
    </p:spTree>
    <p:extLst>
      <p:ext uri="{BB962C8B-B14F-4D97-AF65-F5344CB8AC3E}">
        <p14:creationId xmlns:p14="http://schemas.microsoft.com/office/powerpoint/2010/main" val="8396453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34"/>
          <p:cNvSpPr txBox="1">
            <a:spLocks noGrp="1"/>
          </p:cNvSpPr>
          <p:nvPr>
            <p:ph type="title"/>
          </p:nvPr>
        </p:nvSpPr>
        <p:spPr>
          <a:xfrm>
            <a:off x="319135" y="434974"/>
            <a:ext cx="5375973" cy="80015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2.2 La </a:t>
            </a:r>
            <a:r>
              <a:rPr lang="en" b="1" dirty="0"/>
              <a:t>Encuesta</a:t>
            </a:r>
            <a:endParaRPr b="1" dirty="0"/>
          </a:p>
        </p:txBody>
      </p:sp>
      <p:cxnSp>
        <p:nvCxnSpPr>
          <p:cNvPr id="231" name="Google Shape;231;p34"/>
          <p:cNvCxnSpPr/>
          <p:nvPr/>
        </p:nvCxnSpPr>
        <p:spPr>
          <a:xfrm>
            <a:off x="5039300" y="2325725"/>
            <a:ext cx="1016700" cy="0"/>
          </a:xfrm>
          <a:prstGeom prst="straightConnector1">
            <a:avLst/>
          </a:prstGeom>
          <a:noFill/>
          <a:ln w="38100" cap="flat" cmpd="sng">
            <a:solidFill>
              <a:schemeClr val="lt2"/>
            </a:solidFill>
            <a:prstDash val="solid"/>
            <a:round/>
            <a:headEnd type="none" w="med" len="med"/>
            <a:tailEnd type="none" w="med" len="med"/>
          </a:ln>
        </p:spPr>
      </p:cxnSp>
      <p:sp>
        <p:nvSpPr>
          <p:cNvPr id="4" name="Google Shape;230;p34">
            <a:extLst>
              <a:ext uri="{FF2B5EF4-FFF2-40B4-BE49-F238E27FC236}">
                <a16:creationId xmlns:a16="http://schemas.microsoft.com/office/drawing/2014/main" id="{7FCAFE68-EE9D-2D46-A4B9-BCF1CA85D2C3}"/>
              </a:ext>
            </a:extLst>
          </p:cNvPr>
          <p:cNvSpPr txBox="1">
            <a:spLocks/>
          </p:cNvSpPr>
          <p:nvPr/>
        </p:nvSpPr>
        <p:spPr>
          <a:xfrm>
            <a:off x="319135" y="1235124"/>
            <a:ext cx="6120086" cy="32377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Catamaran"/>
              <a:buNone/>
              <a:defRPr sz="1600" b="0" i="0" u="none" strike="noStrike" cap="none">
                <a:solidFill>
                  <a:schemeClr val="dk1"/>
                </a:solidFill>
                <a:latin typeface="Catamaran"/>
                <a:ea typeface="Catamaran"/>
                <a:cs typeface="Catamaran"/>
                <a:sym typeface="Catamaran"/>
              </a:defRPr>
            </a:lvl1pPr>
            <a:lvl2pPr marL="914400" marR="0" lvl="1"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2pPr>
            <a:lvl3pPr marL="1371600" marR="0" lvl="2"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3pPr>
            <a:lvl4pPr marL="1828800" marR="0" lvl="3"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4pPr>
            <a:lvl5pPr marL="2286000" marR="0" lvl="4"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5pPr>
            <a:lvl6pPr marL="2743200" marR="0" lvl="5"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6pPr>
            <a:lvl7pPr marL="3200400" marR="0" lvl="6"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7pPr>
            <a:lvl8pPr marL="3657600" marR="0" lvl="7"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8pPr>
            <a:lvl9pPr marL="4114800" marR="0" lvl="8" indent="-317500" algn="ctr" rtl="0">
              <a:lnSpc>
                <a:spcPct val="100000"/>
              </a:lnSpc>
              <a:spcBef>
                <a:spcPts val="1600"/>
              </a:spcBef>
              <a:spcAft>
                <a:spcPts val="160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9pPr>
          </a:lstStyle>
          <a:p>
            <a:pPr marL="285750" indent="-285750" algn="l">
              <a:buFont typeface="Arial" panose="020B0604020202020204" pitchFamily="34" charset="0"/>
              <a:buChar char="•"/>
            </a:pPr>
            <a:r>
              <a:rPr lang="es-ES" sz="1800" dirty="0"/>
              <a:t>La encuesta tiene una larga tradición en ciencias sociales:</a:t>
            </a:r>
          </a:p>
          <a:p>
            <a:pPr marL="285750" indent="-285750" algn="l">
              <a:buFont typeface="Arial" panose="020B0604020202020204" pitchFamily="34" charset="0"/>
              <a:buChar char="•"/>
            </a:pPr>
            <a:r>
              <a:rPr lang="es-ES" sz="1800" dirty="0"/>
              <a:t>Su historia se asocia a la historia del concepto de </a:t>
            </a:r>
            <a:r>
              <a:rPr lang="es-ES" sz="1800" b="1" dirty="0"/>
              <a:t>“opinión pública”.</a:t>
            </a:r>
          </a:p>
          <a:p>
            <a:pPr marL="285750" indent="-285750" algn="l">
              <a:buFont typeface="Arial" panose="020B0604020202020204" pitchFamily="34" charset="0"/>
              <a:buChar char="•"/>
            </a:pPr>
            <a:r>
              <a:rPr lang="es-ES" sz="1800" dirty="0"/>
              <a:t>La opinión pública en un momento se vuelve “mensurable” (el pueblo pasa a ser sujeto del discurso político; la masa popular se vuelve sujeto de la opinión pública, s. XVIII) (Mañas, 2005)</a:t>
            </a:r>
          </a:p>
          <a:p>
            <a:pPr marL="285750" indent="-285750" algn="l">
              <a:buFont typeface="Arial" panose="020B0604020202020204" pitchFamily="34" charset="0"/>
              <a:buChar char="•"/>
            </a:pPr>
            <a:r>
              <a:rPr lang="es-ES" sz="1800" dirty="0"/>
              <a:t>El momento clave: siglo XX, Estados Unidos, </a:t>
            </a:r>
            <a:r>
              <a:rPr lang="es-ES" sz="1800" b="1" dirty="0"/>
              <a:t>aplicación de técnicas </a:t>
            </a:r>
            <a:r>
              <a:rPr lang="es-ES" sz="1800" dirty="0"/>
              <a:t>cuantitativas procedentes de la psicología al estudio de la opinión pública.</a:t>
            </a:r>
          </a:p>
          <a:p>
            <a:pPr marL="285750" indent="-285750" algn="l">
              <a:buFont typeface="Arial" panose="020B0604020202020204" pitchFamily="34" charset="0"/>
              <a:buChar char="•"/>
            </a:pPr>
            <a:r>
              <a:rPr lang="es-ES" sz="1800" dirty="0"/>
              <a:t>Fundamento matemático: teoría de probabilidades, estadística inferencial</a:t>
            </a:r>
          </a:p>
        </p:txBody>
      </p:sp>
      <p:pic>
        <p:nvPicPr>
          <p:cNvPr id="3" name="Imagen 2">
            <a:extLst>
              <a:ext uri="{FF2B5EF4-FFF2-40B4-BE49-F238E27FC236}">
                <a16:creationId xmlns:a16="http://schemas.microsoft.com/office/drawing/2014/main" id="{E62104A3-1349-9ABA-9BE4-38B88CEB9CFA}"/>
              </a:ext>
            </a:extLst>
          </p:cNvPr>
          <p:cNvPicPr>
            <a:picLocks noChangeAspect="1"/>
          </p:cNvPicPr>
          <p:nvPr/>
        </p:nvPicPr>
        <p:blipFill rotWithShape="1">
          <a:blip r:embed="rId3"/>
          <a:srcRect l="9764" t="11354" r="57370" b="13038"/>
          <a:stretch/>
        </p:blipFill>
        <p:spPr>
          <a:xfrm>
            <a:off x="6260564" y="525484"/>
            <a:ext cx="2778668" cy="4261463"/>
          </a:xfrm>
          <a:prstGeom prst="rect">
            <a:avLst/>
          </a:prstGeom>
        </p:spPr>
      </p:pic>
    </p:spTree>
    <p:extLst>
      <p:ext uri="{BB962C8B-B14F-4D97-AF65-F5344CB8AC3E}">
        <p14:creationId xmlns:p14="http://schemas.microsoft.com/office/powerpoint/2010/main" val="5777989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32"/>
          <p:cNvSpPr/>
          <p:nvPr/>
        </p:nvSpPr>
        <p:spPr>
          <a:xfrm>
            <a:off x="2442675" y="1480750"/>
            <a:ext cx="998400" cy="593400"/>
          </a:xfrm>
          <a:prstGeom prst="roundRect">
            <a:avLst>
              <a:gd name="adj" fmla="val 50000"/>
            </a:avLst>
          </a:prstGeom>
          <a:noFill/>
          <a:ln w="381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199" name="Google Shape;199;p32"/>
          <p:cNvSpPr txBox="1">
            <a:spLocks noGrp="1"/>
          </p:cNvSpPr>
          <p:nvPr>
            <p:ph type="title"/>
          </p:nvPr>
        </p:nvSpPr>
        <p:spPr>
          <a:xfrm>
            <a:off x="1522713" y="2321462"/>
            <a:ext cx="2838300" cy="527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Sintesis sesión anterior</a:t>
            </a:r>
            <a:endParaRPr dirty="0"/>
          </a:p>
        </p:txBody>
      </p:sp>
      <p:sp>
        <p:nvSpPr>
          <p:cNvPr id="201" name="Google Shape;201;p32"/>
          <p:cNvSpPr txBox="1">
            <a:spLocks noGrp="1"/>
          </p:cNvSpPr>
          <p:nvPr>
            <p:ph type="title" idx="3"/>
          </p:nvPr>
        </p:nvSpPr>
        <p:spPr>
          <a:xfrm>
            <a:off x="4782987" y="2344299"/>
            <a:ext cx="2838300" cy="527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ES" sz="1600" dirty="0"/>
              <a:t>Formulación del problema y pregunta, objetivos y relevancias</a:t>
            </a:r>
            <a:endParaRPr sz="1600" dirty="0"/>
          </a:p>
        </p:txBody>
      </p:sp>
      <p:sp>
        <p:nvSpPr>
          <p:cNvPr id="203" name="Google Shape;203;p32"/>
          <p:cNvSpPr txBox="1">
            <a:spLocks noGrp="1"/>
          </p:cNvSpPr>
          <p:nvPr>
            <p:ph type="title" idx="6"/>
          </p:nvPr>
        </p:nvSpPr>
        <p:spPr>
          <a:xfrm>
            <a:off x="1486932" y="4026125"/>
            <a:ext cx="2838300" cy="527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ES" sz="2000" dirty="0"/>
              <a:t>Especificación de la posición teórica</a:t>
            </a:r>
            <a:endParaRPr sz="2000" dirty="0"/>
          </a:p>
        </p:txBody>
      </p:sp>
      <p:sp>
        <p:nvSpPr>
          <p:cNvPr id="205" name="Google Shape;205;p32"/>
          <p:cNvSpPr txBox="1">
            <a:spLocks noGrp="1"/>
          </p:cNvSpPr>
          <p:nvPr>
            <p:ph type="title" idx="9"/>
          </p:nvPr>
        </p:nvSpPr>
        <p:spPr>
          <a:xfrm>
            <a:off x="4782987" y="3840248"/>
            <a:ext cx="2838300" cy="527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Ejercicios</a:t>
            </a:r>
            <a:endParaRPr dirty="0"/>
          </a:p>
        </p:txBody>
      </p:sp>
      <p:sp>
        <p:nvSpPr>
          <p:cNvPr id="207" name="Google Shape;207;p32"/>
          <p:cNvSpPr txBox="1">
            <a:spLocks noGrp="1"/>
          </p:cNvSpPr>
          <p:nvPr>
            <p:ph type="title" idx="15"/>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Lo que </a:t>
            </a:r>
            <a:r>
              <a:rPr lang="en" b="1" dirty="0"/>
              <a:t>veremos</a:t>
            </a:r>
            <a:endParaRPr b="1" dirty="0"/>
          </a:p>
        </p:txBody>
      </p:sp>
      <p:sp>
        <p:nvSpPr>
          <p:cNvPr id="208" name="Google Shape;208;p32"/>
          <p:cNvSpPr/>
          <p:nvPr/>
        </p:nvSpPr>
        <p:spPr>
          <a:xfrm>
            <a:off x="5702950" y="1480750"/>
            <a:ext cx="998400" cy="593400"/>
          </a:xfrm>
          <a:prstGeom prst="roundRect">
            <a:avLst>
              <a:gd name="adj" fmla="val 50000"/>
            </a:avLst>
          </a:prstGeom>
          <a:no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209" name="Google Shape;209;p32"/>
          <p:cNvSpPr/>
          <p:nvPr/>
        </p:nvSpPr>
        <p:spPr>
          <a:xfrm>
            <a:off x="2442675" y="3114875"/>
            <a:ext cx="998400" cy="593400"/>
          </a:xfrm>
          <a:prstGeom prst="roundRect">
            <a:avLst>
              <a:gd name="adj" fmla="val 50000"/>
            </a:avLst>
          </a:prstGeom>
          <a:no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210" name="Google Shape;210;p32"/>
          <p:cNvSpPr/>
          <p:nvPr/>
        </p:nvSpPr>
        <p:spPr>
          <a:xfrm>
            <a:off x="5702950" y="3114875"/>
            <a:ext cx="998400" cy="593400"/>
          </a:xfrm>
          <a:prstGeom prst="roundRect">
            <a:avLst>
              <a:gd name="adj" fmla="val 50000"/>
            </a:avLst>
          </a:prstGeom>
          <a:noFill/>
          <a:ln w="381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cxnSp>
        <p:nvCxnSpPr>
          <p:cNvPr id="211" name="Google Shape;211;p32"/>
          <p:cNvCxnSpPr/>
          <p:nvPr/>
        </p:nvCxnSpPr>
        <p:spPr>
          <a:xfrm>
            <a:off x="4506750" y="1210600"/>
            <a:ext cx="2005800" cy="0"/>
          </a:xfrm>
          <a:prstGeom prst="straightConnector1">
            <a:avLst/>
          </a:prstGeom>
          <a:noFill/>
          <a:ln w="38100" cap="flat" cmpd="sng">
            <a:solidFill>
              <a:schemeClr val="accent3"/>
            </a:solidFill>
            <a:prstDash val="solid"/>
            <a:round/>
            <a:headEnd type="none" w="med" len="med"/>
            <a:tailEnd type="none" w="med" len="med"/>
          </a:ln>
        </p:spPr>
      </p:cxnSp>
      <p:sp>
        <p:nvSpPr>
          <p:cNvPr id="212" name="Google Shape;212;p32"/>
          <p:cNvSpPr txBox="1">
            <a:spLocks noGrp="1"/>
          </p:cNvSpPr>
          <p:nvPr>
            <p:ph type="title" idx="2"/>
          </p:nvPr>
        </p:nvSpPr>
        <p:spPr>
          <a:xfrm>
            <a:off x="2589974" y="1454400"/>
            <a:ext cx="703800" cy="593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01</a:t>
            </a:r>
            <a:endParaRPr/>
          </a:p>
        </p:txBody>
      </p:sp>
      <p:sp>
        <p:nvSpPr>
          <p:cNvPr id="213" name="Google Shape;213;p32"/>
          <p:cNvSpPr txBox="1">
            <a:spLocks noGrp="1"/>
          </p:cNvSpPr>
          <p:nvPr>
            <p:ph type="title" idx="4"/>
          </p:nvPr>
        </p:nvSpPr>
        <p:spPr>
          <a:xfrm>
            <a:off x="5850246" y="1454400"/>
            <a:ext cx="703800" cy="593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02</a:t>
            </a:r>
            <a:endParaRPr/>
          </a:p>
        </p:txBody>
      </p:sp>
      <p:sp>
        <p:nvSpPr>
          <p:cNvPr id="214" name="Google Shape;214;p32"/>
          <p:cNvSpPr txBox="1">
            <a:spLocks noGrp="1"/>
          </p:cNvSpPr>
          <p:nvPr>
            <p:ph type="title" idx="7"/>
          </p:nvPr>
        </p:nvSpPr>
        <p:spPr>
          <a:xfrm>
            <a:off x="2589974" y="3096475"/>
            <a:ext cx="703800" cy="593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03</a:t>
            </a:r>
            <a:endParaRPr/>
          </a:p>
        </p:txBody>
      </p:sp>
      <p:sp>
        <p:nvSpPr>
          <p:cNvPr id="215" name="Google Shape;215;p32"/>
          <p:cNvSpPr txBox="1">
            <a:spLocks noGrp="1"/>
          </p:cNvSpPr>
          <p:nvPr>
            <p:ph type="title" idx="13"/>
          </p:nvPr>
        </p:nvSpPr>
        <p:spPr>
          <a:xfrm>
            <a:off x="5850246" y="3096475"/>
            <a:ext cx="703800" cy="593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04</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81FAD736-895E-CC07-B2EC-8E13B63E8205}"/>
              </a:ext>
            </a:extLst>
          </p:cNvPr>
          <p:cNvPicPr>
            <a:picLocks noChangeAspect="1"/>
          </p:cNvPicPr>
          <p:nvPr/>
        </p:nvPicPr>
        <p:blipFill>
          <a:blip r:embed="rId3"/>
          <a:stretch>
            <a:fillRect/>
          </a:stretch>
        </p:blipFill>
        <p:spPr>
          <a:xfrm>
            <a:off x="1164901" y="140602"/>
            <a:ext cx="6993712" cy="4862295"/>
          </a:xfrm>
          <a:prstGeom prst="rect">
            <a:avLst/>
          </a:prstGeom>
        </p:spPr>
      </p:pic>
    </p:spTree>
    <p:extLst>
      <p:ext uri="{BB962C8B-B14F-4D97-AF65-F5344CB8AC3E}">
        <p14:creationId xmlns:p14="http://schemas.microsoft.com/office/powerpoint/2010/main" val="28538120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34"/>
          <p:cNvSpPr txBox="1">
            <a:spLocks noGrp="1"/>
          </p:cNvSpPr>
          <p:nvPr>
            <p:ph type="title"/>
          </p:nvPr>
        </p:nvSpPr>
        <p:spPr>
          <a:xfrm>
            <a:off x="799140" y="531303"/>
            <a:ext cx="6272602" cy="805699"/>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2.3 El </a:t>
            </a:r>
            <a:r>
              <a:rPr lang="en" b="1" dirty="0"/>
              <a:t>cuestionario</a:t>
            </a:r>
            <a:endParaRPr b="1" dirty="0"/>
          </a:p>
        </p:txBody>
      </p:sp>
      <p:cxnSp>
        <p:nvCxnSpPr>
          <p:cNvPr id="231" name="Google Shape;231;p34"/>
          <p:cNvCxnSpPr/>
          <p:nvPr/>
        </p:nvCxnSpPr>
        <p:spPr>
          <a:xfrm>
            <a:off x="5039300" y="2325725"/>
            <a:ext cx="1016700" cy="0"/>
          </a:xfrm>
          <a:prstGeom prst="straightConnector1">
            <a:avLst/>
          </a:prstGeom>
          <a:noFill/>
          <a:ln w="38100" cap="flat" cmpd="sng">
            <a:solidFill>
              <a:schemeClr val="lt2"/>
            </a:solidFill>
            <a:prstDash val="solid"/>
            <a:round/>
            <a:headEnd type="none" w="med" len="med"/>
            <a:tailEnd type="none" w="med" len="med"/>
          </a:ln>
        </p:spPr>
      </p:cxnSp>
      <p:sp>
        <p:nvSpPr>
          <p:cNvPr id="4" name="Google Shape;230;p34">
            <a:extLst>
              <a:ext uri="{FF2B5EF4-FFF2-40B4-BE49-F238E27FC236}">
                <a16:creationId xmlns:a16="http://schemas.microsoft.com/office/drawing/2014/main" id="{7FCAFE68-EE9D-2D46-A4B9-BCF1CA85D2C3}"/>
              </a:ext>
            </a:extLst>
          </p:cNvPr>
          <p:cNvSpPr txBox="1">
            <a:spLocks/>
          </p:cNvSpPr>
          <p:nvPr/>
        </p:nvSpPr>
        <p:spPr>
          <a:xfrm>
            <a:off x="319135" y="1235124"/>
            <a:ext cx="8164038" cy="376718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Catamaran"/>
              <a:buNone/>
              <a:defRPr sz="1600" b="0" i="0" u="none" strike="noStrike" cap="none">
                <a:solidFill>
                  <a:schemeClr val="dk1"/>
                </a:solidFill>
                <a:latin typeface="Catamaran"/>
                <a:ea typeface="Catamaran"/>
                <a:cs typeface="Catamaran"/>
                <a:sym typeface="Catamaran"/>
              </a:defRPr>
            </a:lvl1pPr>
            <a:lvl2pPr marL="914400" marR="0" lvl="1"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2pPr>
            <a:lvl3pPr marL="1371600" marR="0" lvl="2"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3pPr>
            <a:lvl4pPr marL="1828800" marR="0" lvl="3"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4pPr>
            <a:lvl5pPr marL="2286000" marR="0" lvl="4"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5pPr>
            <a:lvl6pPr marL="2743200" marR="0" lvl="5"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6pPr>
            <a:lvl7pPr marL="3200400" marR="0" lvl="6"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7pPr>
            <a:lvl8pPr marL="3657600" marR="0" lvl="7"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8pPr>
            <a:lvl9pPr marL="4114800" marR="0" lvl="8" indent="-317500" algn="ctr" rtl="0">
              <a:lnSpc>
                <a:spcPct val="100000"/>
              </a:lnSpc>
              <a:spcBef>
                <a:spcPts val="1600"/>
              </a:spcBef>
              <a:spcAft>
                <a:spcPts val="160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9pPr>
          </a:lstStyle>
          <a:p>
            <a:pPr marL="285750" indent="-285750" algn="l">
              <a:buFont typeface="Arial" panose="020B0604020202020204" pitchFamily="34" charset="0"/>
              <a:buChar char="•"/>
            </a:pPr>
            <a:r>
              <a:rPr lang="es-ES" sz="2400" dirty="0"/>
              <a:t>La encuesta opera mediante el “cuestionario”.</a:t>
            </a:r>
          </a:p>
          <a:p>
            <a:pPr marL="285750" indent="-285750" algn="l">
              <a:buFont typeface="Arial" panose="020B0604020202020204" pitchFamily="34" charset="0"/>
              <a:buChar char="•"/>
            </a:pPr>
            <a:r>
              <a:rPr lang="es-ES" sz="2400" dirty="0"/>
              <a:t>¿Qué es un cuestionario?</a:t>
            </a:r>
          </a:p>
          <a:p>
            <a:pPr marL="742950" lvl="1" indent="-285750" algn="l">
              <a:buFont typeface="Arial" panose="020B0604020202020204" pitchFamily="34" charset="0"/>
              <a:buChar char="•"/>
            </a:pPr>
            <a:r>
              <a:rPr lang="es-ES" sz="2400" dirty="0"/>
              <a:t>Es un </a:t>
            </a:r>
            <a:r>
              <a:rPr lang="es-ES" sz="2400" b="1" dirty="0"/>
              <a:t>conjunto de preguntas </a:t>
            </a:r>
            <a:r>
              <a:rPr lang="es-ES" sz="2400" dirty="0"/>
              <a:t>que se aplican a un sujeto, frente a las cuales tal sujeto puede </a:t>
            </a:r>
            <a:r>
              <a:rPr lang="es-ES" sz="2400" b="1" dirty="0"/>
              <a:t>responder en un espacio restringido </a:t>
            </a:r>
            <a:r>
              <a:rPr lang="es-ES" sz="2400" dirty="0"/>
              <a:t>o mediante una </a:t>
            </a:r>
            <a:r>
              <a:rPr lang="es-ES" sz="2400" b="1" dirty="0"/>
              <a:t>serie de respuestas </a:t>
            </a:r>
            <a:r>
              <a:rPr lang="es-ES" sz="2400" dirty="0"/>
              <a:t>que el mismo cuestionario le ofrece.</a:t>
            </a:r>
          </a:p>
          <a:p>
            <a:pPr marL="457200" lvl="1" indent="0" algn="l"/>
            <a:endParaRPr lang="es-ES" sz="2400" dirty="0"/>
          </a:p>
          <a:p>
            <a:pPr marL="285750" indent="-285750" algn="l">
              <a:buFont typeface="Arial" panose="020B0604020202020204" pitchFamily="34" charset="0"/>
              <a:buChar char="•"/>
            </a:pPr>
            <a:r>
              <a:rPr lang="es-ES" sz="2400" b="1" dirty="0"/>
              <a:t>Objetivo: </a:t>
            </a:r>
            <a:r>
              <a:rPr lang="es-ES" sz="2400" dirty="0"/>
              <a:t>medir la </a:t>
            </a:r>
            <a:r>
              <a:rPr lang="es-ES" sz="2400" b="1" dirty="0"/>
              <a:t>presencia/ausencia </a:t>
            </a:r>
            <a:r>
              <a:rPr lang="es-ES" sz="2400" dirty="0"/>
              <a:t>de diversas propiedades en un  grupo de sujetos</a:t>
            </a:r>
          </a:p>
        </p:txBody>
      </p:sp>
    </p:spTree>
    <p:extLst>
      <p:ext uri="{BB962C8B-B14F-4D97-AF65-F5344CB8AC3E}">
        <p14:creationId xmlns:p14="http://schemas.microsoft.com/office/powerpoint/2010/main" val="32863287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34"/>
          <p:cNvSpPr txBox="1">
            <a:spLocks noGrp="1"/>
          </p:cNvSpPr>
          <p:nvPr>
            <p:ph type="title"/>
          </p:nvPr>
        </p:nvSpPr>
        <p:spPr>
          <a:xfrm>
            <a:off x="-503618" y="390384"/>
            <a:ext cx="6272602" cy="805699"/>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El </a:t>
            </a:r>
            <a:r>
              <a:rPr lang="en" b="1" dirty="0"/>
              <a:t>cuestionario</a:t>
            </a:r>
            <a:endParaRPr b="1" dirty="0"/>
          </a:p>
        </p:txBody>
      </p:sp>
      <p:cxnSp>
        <p:nvCxnSpPr>
          <p:cNvPr id="231" name="Google Shape;231;p34"/>
          <p:cNvCxnSpPr/>
          <p:nvPr/>
        </p:nvCxnSpPr>
        <p:spPr>
          <a:xfrm>
            <a:off x="5039300" y="2325725"/>
            <a:ext cx="1016700" cy="0"/>
          </a:xfrm>
          <a:prstGeom prst="straightConnector1">
            <a:avLst/>
          </a:prstGeom>
          <a:noFill/>
          <a:ln w="38100" cap="flat" cmpd="sng">
            <a:solidFill>
              <a:schemeClr val="lt2"/>
            </a:solidFill>
            <a:prstDash val="solid"/>
            <a:round/>
            <a:headEnd type="none" w="med" len="med"/>
            <a:tailEnd type="none" w="med" len="med"/>
          </a:ln>
        </p:spPr>
      </p:cxnSp>
      <p:sp>
        <p:nvSpPr>
          <p:cNvPr id="4" name="Google Shape;230;p34">
            <a:extLst>
              <a:ext uri="{FF2B5EF4-FFF2-40B4-BE49-F238E27FC236}">
                <a16:creationId xmlns:a16="http://schemas.microsoft.com/office/drawing/2014/main" id="{7FCAFE68-EE9D-2D46-A4B9-BCF1CA85D2C3}"/>
              </a:ext>
            </a:extLst>
          </p:cNvPr>
          <p:cNvSpPr txBox="1">
            <a:spLocks/>
          </p:cNvSpPr>
          <p:nvPr/>
        </p:nvSpPr>
        <p:spPr>
          <a:xfrm>
            <a:off x="319135" y="1235124"/>
            <a:ext cx="4882956" cy="362117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Catamaran"/>
              <a:buNone/>
              <a:defRPr sz="1600" b="0" i="0" u="none" strike="noStrike" cap="none">
                <a:solidFill>
                  <a:schemeClr val="dk1"/>
                </a:solidFill>
                <a:latin typeface="Catamaran"/>
                <a:ea typeface="Catamaran"/>
                <a:cs typeface="Catamaran"/>
                <a:sym typeface="Catamaran"/>
              </a:defRPr>
            </a:lvl1pPr>
            <a:lvl2pPr marL="914400" marR="0" lvl="1"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2pPr>
            <a:lvl3pPr marL="1371600" marR="0" lvl="2"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3pPr>
            <a:lvl4pPr marL="1828800" marR="0" lvl="3"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4pPr>
            <a:lvl5pPr marL="2286000" marR="0" lvl="4"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5pPr>
            <a:lvl6pPr marL="2743200" marR="0" lvl="5"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6pPr>
            <a:lvl7pPr marL="3200400" marR="0" lvl="6"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7pPr>
            <a:lvl8pPr marL="3657600" marR="0" lvl="7"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8pPr>
            <a:lvl9pPr marL="4114800" marR="0" lvl="8" indent="-317500" algn="ctr" rtl="0">
              <a:lnSpc>
                <a:spcPct val="100000"/>
              </a:lnSpc>
              <a:spcBef>
                <a:spcPts val="1600"/>
              </a:spcBef>
              <a:spcAft>
                <a:spcPts val="160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9pPr>
          </a:lstStyle>
          <a:p>
            <a:pPr marL="285750" indent="-285750" algn="l">
              <a:buFont typeface="Arial" panose="020B0604020202020204" pitchFamily="34" charset="0"/>
              <a:buChar char="•"/>
            </a:pPr>
            <a:r>
              <a:rPr lang="es-ES" sz="2000" dirty="0"/>
              <a:t>Es un </a:t>
            </a:r>
            <a:r>
              <a:rPr lang="es-ES" sz="2000" b="1" dirty="0"/>
              <a:t>traductor</a:t>
            </a:r>
            <a:r>
              <a:rPr lang="es-ES" sz="2000" dirty="0"/>
              <a:t> (traduce conceptos complejos a preguntas simples)</a:t>
            </a:r>
          </a:p>
          <a:p>
            <a:pPr marL="285750" indent="-285750" algn="l">
              <a:buFont typeface="Arial" panose="020B0604020202020204" pitchFamily="34" charset="0"/>
              <a:buChar char="•"/>
            </a:pPr>
            <a:r>
              <a:rPr lang="es-ES" sz="2000" dirty="0"/>
              <a:t>Es un</a:t>
            </a:r>
            <a:r>
              <a:rPr lang="es-ES" sz="2000" b="1" dirty="0"/>
              <a:t> filtro </a:t>
            </a:r>
            <a:r>
              <a:rPr lang="es-ES" sz="2000" dirty="0"/>
              <a:t>(filtra información y respuestas confusas)</a:t>
            </a:r>
          </a:p>
          <a:p>
            <a:pPr marL="285750" indent="-285750" algn="l">
              <a:buFont typeface="Arial" panose="020B0604020202020204" pitchFamily="34" charset="0"/>
              <a:buChar char="•"/>
            </a:pPr>
            <a:r>
              <a:rPr lang="es-ES" sz="2000" dirty="0"/>
              <a:t>Es un instrumento de conversación </a:t>
            </a:r>
            <a:r>
              <a:rPr lang="es-ES" sz="2000" b="1" dirty="0"/>
              <a:t>estructurado y no horizontal </a:t>
            </a:r>
            <a:r>
              <a:rPr lang="es-ES" sz="2000" dirty="0"/>
              <a:t>(establece una conversación indirecta entre entrevistado e investigador)</a:t>
            </a:r>
          </a:p>
          <a:p>
            <a:pPr marL="285750" indent="-285750" algn="l">
              <a:buFont typeface="Arial" panose="020B0604020202020204" pitchFamily="34" charset="0"/>
              <a:buChar char="•"/>
            </a:pPr>
            <a:endParaRPr lang="es-ES" sz="2000" dirty="0"/>
          </a:p>
          <a:p>
            <a:pPr marL="0" indent="0" algn="l"/>
            <a:r>
              <a:rPr lang="es-ES" sz="2000" dirty="0">
                <a:sym typeface="Wingdings" panose="05000000000000000000" pitchFamily="2" charset="2"/>
              </a:rPr>
              <a:t> </a:t>
            </a:r>
            <a:r>
              <a:rPr lang="es-ES" sz="2000" dirty="0"/>
              <a:t>¿Qué podrían decir de los tipos de música?</a:t>
            </a:r>
          </a:p>
        </p:txBody>
      </p:sp>
      <p:pic>
        <p:nvPicPr>
          <p:cNvPr id="3" name="Imagen 2">
            <a:extLst>
              <a:ext uri="{FF2B5EF4-FFF2-40B4-BE49-F238E27FC236}">
                <a16:creationId xmlns:a16="http://schemas.microsoft.com/office/drawing/2014/main" id="{9CC52C62-C954-0677-4C43-AF475687922D}"/>
              </a:ext>
            </a:extLst>
          </p:cNvPr>
          <p:cNvPicPr>
            <a:picLocks noChangeAspect="1"/>
          </p:cNvPicPr>
          <p:nvPr/>
        </p:nvPicPr>
        <p:blipFill rotWithShape="1">
          <a:blip r:embed="rId3"/>
          <a:srcRect l="29085" t="17566" r="30765" b="70291"/>
          <a:stretch/>
        </p:blipFill>
        <p:spPr>
          <a:xfrm>
            <a:off x="5202091" y="33106"/>
            <a:ext cx="3941909" cy="624561"/>
          </a:xfrm>
          <a:prstGeom prst="rect">
            <a:avLst/>
          </a:prstGeom>
        </p:spPr>
      </p:pic>
      <p:pic>
        <p:nvPicPr>
          <p:cNvPr id="8" name="Imagen 7">
            <a:extLst>
              <a:ext uri="{FF2B5EF4-FFF2-40B4-BE49-F238E27FC236}">
                <a16:creationId xmlns:a16="http://schemas.microsoft.com/office/drawing/2014/main" id="{FD6E0D56-4B07-2BC9-B5BB-2C5C264FAC5E}"/>
              </a:ext>
            </a:extLst>
          </p:cNvPr>
          <p:cNvPicPr>
            <a:picLocks noChangeAspect="1"/>
          </p:cNvPicPr>
          <p:nvPr/>
        </p:nvPicPr>
        <p:blipFill rotWithShape="1">
          <a:blip r:embed="rId4"/>
          <a:srcRect l="30579" t="17180" r="31874" b="18773"/>
          <a:stretch/>
        </p:blipFill>
        <p:spPr>
          <a:xfrm>
            <a:off x="5203960" y="652517"/>
            <a:ext cx="3940040" cy="4480450"/>
          </a:xfrm>
          <a:prstGeom prst="rect">
            <a:avLst/>
          </a:prstGeom>
        </p:spPr>
      </p:pic>
    </p:spTree>
    <p:extLst>
      <p:ext uri="{BB962C8B-B14F-4D97-AF65-F5344CB8AC3E}">
        <p14:creationId xmlns:p14="http://schemas.microsoft.com/office/powerpoint/2010/main" val="40681607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cxnSp>
        <p:nvCxnSpPr>
          <p:cNvPr id="231" name="Google Shape;231;p34"/>
          <p:cNvCxnSpPr/>
          <p:nvPr/>
        </p:nvCxnSpPr>
        <p:spPr>
          <a:xfrm>
            <a:off x="5039300" y="2325725"/>
            <a:ext cx="1016700" cy="0"/>
          </a:xfrm>
          <a:prstGeom prst="straightConnector1">
            <a:avLst/>
          </a:prstGeom>
          <a:noFill/>
          <a:ln w="38100" cap="flat" cmpd="sng">
            <a:solidFill>
              <a:schemeClr val="lt2"/>
            </a:solidFill>
            <a:prstDash val="solid"/>
            <a:round/>
            <a:headEnd type="none" w="med" len="med"/>
            <a:tailEnd type="none" w="med" len="med"/>
          </a:ln>
        </p:spPr>
      </p:cxnSp>
      <p:sp>
        <p:nvSpPr>
          <p:cNvPr id="4" name="Google Shape;230;p34">
            <a:extLst>
              <a:ext uri="{FF2B5EF4-FFF2-40B4-BE49-F238E27FC236}">
                <a16:creationId xmlns:a16="http://schemas.microsoft.com/office/drawing/2014/main" id="{7FCAFE68-EE9D-2D46-A4B9-BCF1CA85D2C3}"/>
              </a:ext>
            </a:extLst>
          </p:cNvPr>
          <p:cNvSpPr txBox="1">
            <a:spLocks/>
          </p:cNvSpPr>
          <p:nvPr/>
        </p:nvSpPr>
        <p:spPr>
          <a:xfrm>
            <a:off x="319134" y="382196"/>
            <a:ext cx="8448347" cy="4597057"/>
          </a:xfrm>
          <a:prstGeom prst="rect">
            <a:avLst/>
          </a:prstGeom>
          <a:noFill/>
          <a:ln>
            <a:noFill/>
          </a:ln>
        </p:spPr>
        <p:txBody>
          <a:bodyPr spcFirstLastPara="1" wrap="square" lIns="91425" tIns="91425" rIns="91425" bIns="91425" numCol="2"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Catamaran"/>
              <a:buNone/>
              <a:defRPr sz="1600" b="0" i="0" u="none" strike="noStrike" cap="none">
                <a:solidFill>
                  <a:schemeClr val="dk1"/>
                </a:solidFill>
                <a:latin typeface="Catamaran"/>
                <a:ea typeface="Catamaran"/>
                <a:cs typeface="Catamaran"/>
                <a:sym typeface="Catamaran"/>
              </a:defRPr>
            </a:lvl1pPr>
            <a:lvl2pPr marL="914400" marR="0" lvl="1"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2pPr>
            <a:lvl3pPr marL="1371600" marR="0" lvl="2"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3pPr>
            <a:lvl4pPr marL="1828800" marR="0" lvl="3"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4pPr>
            <a:lvl5pPr marL="2286000" marR="0" lvl="4"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5pPr>
            <a:lvl6pPr marL="2743200" marR="0" lvl="5"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6pPr>
            <a:lvl7pPr marL="3200400" marR="0" lvl="6"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7pPr>
            <a:lvl8pPr marL="3657600" marR="0" lvl="7"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8pPr>
            <a:lvl9pPr marL="4114800" marR="0" lvl="8" indent="-317500" algn="ctr" rtl="0">
              <a:lnSpc>
                <a:spcPct val="100000"/>
              </a:lnSpc>
              <a:spcBef>
                <a:spcPts val="1600"/>
              </a:spcBef>
              <a:spcAft>
                <a:spcPts val="160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9pPr>
          </a:lstStyle>
          <a:p>
            <a:pPr marL="285750" indent="-285750" algn="l">
              <a:buFont typeface="Arial" panose="020B0604020202020204" pitchFamily="34" charset="0"/>
              <a:buChar char="•"/>
            </a:pPr>
            <a:r>
              <a:rPr lang="es-ES" sz="2400" dirty="0"/>
              <a:t>Elementos que hay que definir para construir un cuestionario:</a:t>
            </a:r>
          </a:p>
          <a:p>
            <a:pPr marL="742950" lvl="1" indent="-285750" algn="l">
              <a:buFont typeface="Arial" panose="020B0604020202020204" pitchFamily="34" charset="0"/>
              <a:buChar char="•"/>
            </a:pPr>
            <a:r>
              <a:rPr lang="es-ES" sz="2000" dirty="0"/>
              <a:t>Dimensiones analíticas</a:t>
            </a:r>
          </a:p>
          <a:p>
            <a:pPr marL="742950" lvl="1" indent="-285750" algn="l">
              <a:buFont typeface="Arial" panose="020B0604020202020204" pitchFamily="34" charset="0"/>
              <a:buChar char="•"/>
            </a:pPr>
            <a:r>
              <a:rPr lang="es-ES" sz="2000" dirty="0"/>
              <a:t>Preguntas (indicadores)</a:t>
            </a:r>
          </a:p>
          <a:p>
            <a:pPr marL="742950" lvl="1" indent="-285750" algn="l">
              <a:buFont typeface="Arial" panose="020B0604020202020204" pitchFamily="34" charset="0"/>
              <a:buChar char="•"/>
            </a:pPr>
            <a:r>
              <a:rPr lang="es-ES" sz="2000" dirty="0"/>
              <a:t>Tipos de preguntas</a:t>
            </a:r>
          </a:p>
          <a:p>
            <a:pPr marL="742950" lvl="1" indent="-285750" algn="l">
              <a:buFont typeface="Arial" panose="020B0604020202020204" pitchFamily="34" charset="0"/>
              <a:buChar char="•"/>
            </a:pPr>
            <a:r>
              <a:rPr lang="es-ES" sz="2000" dirty="0"/>
              <a:t>Fraseos de las preguntas</a:t>
            </a:r>
          </a:p>
          <a:p>
            <a:pPr marL="742950" lvl="1" indent="-285750" algn="l">
              <a:buFont typeface="Arial" panose="020B0604020202020204" pitchFamily="34" charset="0"/>
              <a:buChar char="•"/>
            </a:pPr>
            <a:r>
              <a:rPr lang="es-ES" sz="2000" dirty="0"/>
              <a:t>Orden del cuestionario</a:t>
            </a:r>
          </a:p>
          <a:p>
            <a:pPr marL="742950" lvl="1" indent="-285750" algn="l">
              <a:buFont typeface="Arial" panose="020B0604020202020204" pitchFamily="34" charset="0"/>
              <a:buChar char="•"/>
            </a:pPr>
            <a:r>
              <a:rPr lang="es-ES" sz="2000" dirty="0"/>
              <a:t>Longitud del cuestionario</a:t>
            </a:r>
          </a:p>
          <a:p>
            <a:pPr marL="742950" lvl="1" indent="-285750" algn="l">
              <a:buFont typeface="Arial" panose="020B0604020202020204" pitchFamily="34" charset="0"/>
              <a:buChar char="•"/>
            </a:pPr>
            <a:endParaRPr lang="es-ES" sz="2000" dirty="0"/>
          </a:p>
          <a:p>
            <a:pPr marL="742950" lvl="1" indent="-285750" algn="l">
              <a:buFont typeface="Arial" panose="020B0604020202020204" pitchFamily="34" charset="0"/>
              <a:buChar char="•"/>
            </a:pPr>
            <a:endParaRPr lang="es-ES" sz="2000" dirty="0"/>
          </a:p>
          <a:p>
            <a:pPr marL="742950" lvl="1" indent="-285750" algn="l">
              <a:buFont typeface="Arial" panose="020B0604020202020204" pitchFamily="34" charset="0"/>
              <a:buChar char="•"/>
            </a:pPr>
            <a:endParaRPr lang="es-ES" sz="2000" dirty="0"/>
          </a:p>
          <a:p>
            <a:pPr marL="742950" lvl="1" indent="-285750" algn="l">
              <a:buFont typeface="Arial" panose="020B0604020202020204" pitchFamily="34" charset="0"/>
              <a:buChar char="•"/>
            </a:pPr>
            <a:r>
              <a:rPr lang="es-ES" sz="2000" dirty="0"/>
              <a:t>Formato de aplicación del cuestionario</a:t>
            </a:r>
          </a:p>
          <a:p>
            <a:pPr marL="742950" lvl="1" indent="-285750" algn="l">
              <a:buFont typeface="Arial" panose="020B0604020202020204" pitchFamily="34" charset="0"/>
              <a:buChar char="•"/>
            </a:pPr>
            <a:r>
              <a:rPr lang="es-ES" sz="2000" dirty="0"/>
              <a:t>Formato de </a:t>
            </a:r>
            <a:r>
              <a:rPr lang="es-ES" sz="2000" dirty="0" err="1"/>
              <a:t>pre-test</a:t>
            </a:r>
            <a:endParaRPr lang="es-ES" sz="2000" dirty="0"/>
          </a:p>
          <a:p>
            <a:pPr marL="742950" lvl="1" indent="-285750" algn="l">
              <a:buFont typeface="Arial" panose="020B0604020202020204" pitchFamily="34" charset="0"/>
              <a:buChar char="•"/>
            </a:pPr>
            <a:r>
              <a:rPr lang="es-ES" sz="2000" dirty="0"/>
              <a:t>Codificación </a:t>
            </a:r>
          </a:p>
          <a:p>
            <a:pPr marL="742950" lvl="1" indent="-285750" algn="l">
              <a:buFont typeface="Arial" panose="020B0604020202020204" pitchFamily="34" charset="0"/>
              <a:buChar char="•"/>
            </a:pPr>
            <a:r>
              <a:rPr lang="es-ES" sz="2000" dirty="0"/>
              <a:t>Trabajo de Campo </a:t>
            </a:r>
          </a:p>
        </p:txBody>
      </p:sp>
    </p:spTree>
    <p:extLst>
      <p:ext uri="{BB962C8B-B14F-4D97-AF65-F5344CB8AC3E}">
        <p14:creationId xmlns:p14="http://schemas.microsoft.com/office/powerpoint/2010/main" val="6362623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34"/>
          <p:cNvSpPr txBox="1">
            <a:spLocks noGrp="1"/>
          </p:cNvSpPr>
          <p:nvPr>
            <p:ph type="title"/>
          </p:nvPr>
        </p:nvSpPr>
        <p:spPr>
          <a:xfrm>
            <a:off x="61471" y="545573"/>
            <a:ext cx="8890427" cy="1160269"/>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Definición de dimensiones </a:t>
            </a:r>
            <a:r>
              <a:rPr lang="en" b="1" dirty="0"/>
              <a:t>analíticas</a:t>
            </a:r>
            <a:endParaRPr b="1" dirty="0"/>
          </a:p>
        </p:txBody>
      </p:sp>
      <p:cxnSp>
        <p:nvCxnSpPr>
          <p:cNvPr id="231" name="Google Shape;231;p34"/>
          <p:cNvCxnSpPr/>
          <p:nvPr/>
        </p:nvCxnSpPr>
        <p:spPr>
          <a:xfrm>
            <a:off x="5039300" y="2325725"/>
            <a:ext cx="1016700" cy="0"/>
          </a:xfrm>
          <a:prstGeom prst="straightConnector1">
            <a:avLst/>
          </a:prstGeom>
          <a:noFill/>
          <a:ln w="38100" cap="flat" cmpd="sng">
            <a:solidFill>
              <a:schemeClr val="lt2"/>
            </a:solidFill>
            <a:prstDash val="solid"/>
            <a:round/>
            <a:headEnd type="none" w="med" len="med"/>
            <a:tailEnd type="none" w="med" len="med"/>
          </a:ln>
        </p:spPr>
      </p:cxnSp>
      <p:sp>
        <p:nvSpPr>
          <p:cNvPr id="4" name="Google Shape;230;p34">
            <a:extLst>
              <a:ext uri="{FF2B5EF4-FFF2-40B4-BE49-F238E27FC236}">
                <a16:creationId xmlns:a16="http://schemas.microsoft.com/office/drawing/2014/main" id="{7FCAFE68-EE9D-2D46-A4B9-BCF1CA85D2C3}"/>
              </a:ext>
            </a:extLst>
          </p:cNvPr>
          <p:cNvSpPr txBox="1">
            <a:spLocks/>
          </p:cNvSpPr>
          <p:nvPr/>
        </p:nvSpPr>
        <p:spPr>
          <a:xfrm>
            <a:off x="319135" y="1629014"/>
            <a:ext cx="8233194" cy="337329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Catamaran"/>
              <a:buNone/>
              <a:defRPr sz="1600" b="0" i="0" u="none" strike="noStrike" cap="none">
                <a:solidFill>
                  <a:schemeClr val="dk1"/>
                </a:solidFill>
                <a:latin typeface="Catamaran"/>
                <a:ea typeface="Catamaran"/>
                <a:cs typeface="Catamaran"/>
                <a:sym typeface="Catamaran"/>
              </a:defRPr>
            </a:lvl1pPr>
            <a:lvl2pPr marL="914400" marR="0" lvl="1"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2pPr>
            <a:lvl3pPr marL="1371600" marR="0" lvl="2"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3pPr>
            <a:lvl4pPr marL="1828800" marR="0" lvl="3"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4pPr>
            <a:lvl5pPr marL="2286000" marR="0" lvl="4"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5pPr>
            <a:lvl6pPr marL="2743200" marR="0" lvl="5"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6pPr>
            <a:lvl7pPr marL="3200400" marR="0" lvl="6"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7pPr>
            <a:lvl8pPr marL="3657600" marR="0" lvl="7"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8pPr>
            <a:lvl9pPr marL="4114800" marR="0" lvl="8" indent="-317500" algn="ctr" rtl="0">
              <a:lnSpc>
                <a:spcPct val="100000"/>
              </a:lnSpc>
              <a:spcBef>
                <a:spcPts val="1600"/>
              </a:spcBef>
              <a:spcAft>
                <a:spcPts val="160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9pPr>
          </a:lstStyle>
          <a:p>
            <a:pPr marL="285750" indent="-285750" algn="l">
              <a:buFont typeface="Arial" panose="020B0604020202020204" pitchFamily="34" charset="0"/>
              <a:buChar char="•"/>
            </a:pPr>
            <a:r>
              <a:rPr lang="es-ES" sz="2400" dirty="0"/>
              <a:t>Lo primero para crear un cuestionario es definir dimensiones analíticas. </a:t>
            </a:r>
          </a:p>
          <a:p>
            <a:pPr marL="285750" indent="-285750" algn="l">
              <a:buFont typeface="Arial" panose="020B0604020202020204" pitchFamily="34" charset="0"/>
              <a:buChar char="•"/>
            </a:pPr>
            <a:r>
              <a:rPr lang="es-ES" sz="2400" dirty="0"/>
              <a:t>Para eso es importante:</a:t>
            </a:r>
          </a:p>
          <a:p>
            <a:pPr marL="742950" lvl="1" indent="-285750" algn="l">
              <a:buFont typeface="Arial" panose="020B0604020202020204" pitchFamily="34" charset="0"/>
              <a:buChar char="•"/>
            </a:pPr>
            <a:r>
              <a:rPr lang="es-ES" sz="2200" dirty="0"/>
              <a:t>Contar con un buen marco teórico</a:t>
            </a:r>
            <a:endParaRPr lang="es-ES" sz="2400" dirty="0"/>
          </a:p>
          <a:p>
            <a:pPr marL="742950" lvl="1" indent="-285750" algn="l">
              <a:buFont typeface="Arial" panose="020B0604020202020204" pitchFamily="34" charset="0"/>
              <a:buChar char="•"/>
            </a:pPr>
            <a:r>
              <a:rPr lang="es-ES" sz="2400" dirty="0"/>
              <a:t>Buscar definiciones operacionales de los constructos, que permitan una operacionalización empírica en términos de indicadores</a:t>
            </a:r>
          </a:p>
        </p:txBody>
      </p:sp>
    </p:spTree>
    <p:extLst>
      <p:ext uri="{BB962C8B-B14F-4D97-AF65-F5344CB8AC3E}">
        <p14:creationId xmlns:p14="http://schemas.microsoft.com/office/powerpoint/2010/main" val="18803324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AutoShape 2">
            <a:extLst>
              <a:ext uri="{FF2B5EF4-FFF2-40B4-BE49-F238E27FC236}">
                <a16:creationId xmlns:a16="http://schemas.microsoft.com/office/drawing/2014/main" id="{F88EDA1E-F6F2-374D-A888-79F279551F8B}"/>
              </a:ext>
            </a:extLst>
          </p:cNvPr>
          <p:cNvSpPr>
            <a:spLocks noChangeArrowheads="1"/>
          </p:cNvSpPr>
          <p:nvPr/>
        </p:nvSpPr>
        <p:spPr bwMode="auto">
          <a:xfrm>
            <a:off x="144076" y="2567427"/>
            <a:ext cx="1674019" cy="1778411"/>
          </a:xfrm>
          <a:prstGeom prst="roundRect">
            <a:avLst>
              <a:gd name="adj" fmla="val 16667"/>
            </a:avLst>
          </a:prstGeom>
          <a:solidFill>
            <a:schemeClr val="accent5">
              <a:lumMod val="85000"/>
            </a:schemeClr>
          </a:solidFill>
          <a:ln>
            <a:noFill/>
          </a:ln>
          <a:effectLst/>
        </p:spPr>
        <p:txBody>
          <a:bodyPr anchor="ctr"/>
          <a:lstStyle/>
          <a:p>
            <a:pPr algn="ctr"/>
            <a:r>
              <a:rPr lang="es-MX" altLang="es-CL" sz="2100" b="1" dirty="0">
                <a:latin typeface="Catamaran" panose="020B0604020202020204" charset="0"/>
                <a:cs typeface="Catamaran" panose="020B0604020202020204" charset="0"/>
              </a:rPr>
              <a:t>Concepto (variable latente)</a:t>
            </a:r>
            <a:endParaRPr lang="es-ES" altLang="es-CL" sz="2100" b="1" dirty="0">
              <a:latin typeface="Catamaran" panose="020B0604020202020204" charset="0"/>
              <a:cs typeface="Catamaran" panose="020B0604020202020204" charset="0"/>
            </a:endParaRPr>
          </a:p>
        </p:txBody>
      </p:sp>
      <p:sp>
        <p:nvSpPr>
          <p:cNvPr id="89091" name="AutoShape 3">
            <a:extLst>
              <a:ext uri="{FF2B5EF4-FFF2-40B4-BE49-F238E27FC236}">
                <a16:creationId xmlns:a16="http://schemas.microsoft.com/office/drawing/2014/main" id="{4E9F9E4D-9F7B-A394-7384-8D2EE8E94E72}"/>
              </a:ext>
            </a:extLst>
          </p:cNvPr>
          <p:cNvSpPr>
            <a:spLocks noChangeArrowheads="1"/>
          </p:cNvSpPr>
          <p:nvPr/>
        </p:nvSpPr>
        <p:spPr bwMode="auto">
          <a:xfrm>
            <a:off x="2493180" y="1710178"/>
            <a:ext cx="2159794" cy="404813"/>
          </a:xfrm>
          <a:prstGeom prst="roundRect">
            <a:avLst>
              <a:gd name="adj" fmla="val 16667"/>
            </a:avLst>
          </a:prstGeom>
          <a:solidFill>
            <a:schemeClr val="accent5">
              <a:lumMod val="85000"/>
            </a:schemeClr>
          </a:solidFill>
          <a:ln>
            <a:noFill/>
          </a:ln>
          <a:effectLst/>
        </p:spPr>
        <p:txBody>
          <a:bodyPr anchor="ctr"/>
          <a:lstStyle/>
          <a:p>
            <a:pPr algn="ctr"/>
            <a:r>
              <a:rPr lang="es-MX" altLang="es-CL" sz="1500" b="1" dirty="0">
                <a:latin typeface="Catamaran" panose="020B0604020202020204" charset="0"/>
                <a:cs typeface="Catamaran" panose="020B0604020202020204" charset="0"/>
              </a:rPr>
              <a:t>Dimensiones</a:t>
            </a:r>
            <a:endParaRPr lang="es-ES" altLang="es-CL" sz="1500" b="1" dirty="0">
              <a:latin typeface="Catamaran" panose="020B0604020202020204" charset="0"/>
              <a:cs typeface="Catamaran" panose="020B0604020202020204" charset="0"/>
            </a:endParaRPr>
          </a:p>
        </p:txBody>
      </p:sp>
      <p:grpSp>
        <p:nvGrpSpPr>
          <p:cNvPr id="89092" name="Group 4">
            <a:extLst>
              <a:ext uri="{FF2B5EF4-FFF2-40B4-BE49-F238E27FC236}">
                <a16:creationId xmlns:a16="http://schemas.microsoft.com/office/drawing/2014/main" id="{07DBBEFC-E40E-30A9-3281-69184D329AB9}"/>
              </a:ext>
            </a:extLst>
          </p:cNvPr>
          <p:cNvGrpSpPr>
            <a:grpSpLocks/>
          </p:cNvGrpSpPr>
          <p:nvPr/>
        </p:nvGrpSpPr>
        <p:grpSpPr bwMode="auto">
          <a:xfrm>
            <a:off x="1932395" y="2510279"/>
            <a:ext cx="2686050" cy="1750219"/>
            <a:chOff x="1392" y="1728"/>
            <a:chExt cx="2256" cy="1470"/>
          </a:xfrm>
          <a:solidFill>
            <a:schemeClr val="accent4">
              <a:lumMod val="85000"/>
            </a:schemeClr>
          </a:solidFill>
        </p:grpSpPr>
        <p:sp>
          <p:nvSpPr>
            <p:cNvPr id="89093" name="Line 5">
              <a:extLst>
                <a:ext uri="{FF2B5EF4-FFF2-40B4-BE49-F238E27FC236}">
                  <a16:creationId xmlns:a16="http://schemas.microsoft.com/office/drawing/2014/main" id="{F4E93A7D-5420-2073-CCF4-9EB0750A6FBB}"/>
                </a:ext>
              </a:extLst>
            </p:cNvPr>
            <p:cNvSpPr>
              <a:spLocks noChangeShapeType="1"/>
            </p:cNvSpPr>
            <p:nvPr/>
          </p:nvSpPr>
          <p:spPr bwMode="auto">
            <a:xfrm>
              <a:off x="1392" y="2448"/>
              <a:ext cx="480" cy="0"/>
            </a:xfrm>
            <a:prstGeom prst="line">
              <a:avLst/>
            </a:prstGeom>
            <a:grpFill/>
            <a:ln w="9525">
              <a:solidFill>
                <a:schemeClr val="tx1"/>
              </a:solidFill>
              <a:round/>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CL" sz="1050">
                <a:latin typeface="Catamaran" panose="020B0604020202020204" charset="0"/>
                <a:cs typeface="Catamaran" panose="020B0604020202020204" charset="0"/>
              </a:endParaRPr>
            </a:p>
          </p:txBody>
        </p:sp>
        <p:sp>
          <p:nvSpPr>
            <p:cNvPr id="89094" name="Line 6">
              <a:extLst>
                <a:ext uri="{FF2B5EF4-FFF2-40B4-BE49-F238E27FC236}">
                  <a16:creationId xmlns:a16="http://schemas.microsoft.com/office/drawing/2014/main" id="{0F163678-9D36-4D3D-91E7-FCB5693EEA5D}"/>
                </a:ext>
              </a:extLst>
            </p:cNvPr>
            <p:cNvSpPr>
              <a:spLocks noChangeShapeType="1"/>
            </p:cNvSpPr>
            <p:nvPr/>
          </p:nvSpPr>
          <p:spPr bwMode="auto">
            <a:xfrm>
              <a:off x="1392" y="3072"/>
              <a:ext cx="480" cy="0"/>
            </a:xfrm>
            <a:prstGeom prst="line">
              <a:avLst/>
            </a:prstGeom>
            <a:grpFill/>
            <a:ln w="9525">
              <a:solidFill>
                <a:schemeClr val="tx1"/>
              </a:solidFill>
              <a:round/>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CL" sz="1050">
                <a:latin typeface="Catamaran" panose="020B0604020202020204" charset="0"/>
                <a:cs typeface="Catamaran" panose="020B0604020202020204" charset="0"/>
              </a:endParaRPr>
            </a:p>
          </p:txBody>
        </p:sp>
        <p:grpSp>
          <p:nvGrpSpPr>
            <p:cNvPr id="89095" name="Group 7">
              <a:extLst>
                <a:ext uri="{FF2B5EF4-FFF2-40B4-BE49-F238E27FC236}">
                  <a16:creationId xmlns:a16="http://schemas.microsoft.com/office/drawing/2014/main" id="{68673BAF-264F-37BD-10EA-489307AED3BC}"/>
                </a:ext>
              </a:extLst>
            </p:cNvPr>
            <p:cNvGrpSpPr>
              <a:grpSpLocks/>
            </p:cNvGrpSpPr>
            <p:nvPr/>
          </p:nvGrpSpPr>
          <p:grpSpPr bwMode="auto">
            <a:xfrm>
              <a:off x="1392" y="1728"/>
              <a:ext cx="2256" cy="213"/>
              <a:chOff x="1392" y="1728"/>
              <a:chExt cx="2256" cy="213"/>
            </a:xfrm>
            <a:grpFill/>
          </p:grpSpPr>
          <p:sp>
            <p:nvSpPr>
              <p:cNvPr id="89096" name="Line 8">
                <a:extLst>
                  <a:ext uri="{FF2B5EF4-FFF2-40B4-BE49-F238E27FC236}">
                    <a16:creationId xmlns:a16="http://schemas.microsoft.com/office/drawing/2014/main" id="{8FAC34E0-949A-C807-57A3-8D14E46080D5}"/>
                  </a:ext>
                </a:extLst>
              </p:cNvPr>
              <p:cNvSpPr>
                <a:spLocks noChangeShapeType="1"/>
              </p:cNvSpPr>
              <p:nvPr/>
            </p:nvSpPr>
            <p:spPr bwMode="auto">
              <a:xfrm>
                <a:off x="1392" y="1824"/>
                <a:ext cx="480" cy="0"/>
              </a:xfrm>
              <a:prstGeom prst="line">
                <a:avLst/>
              </a:prstGeom>
              <a:grpFill/>
              <a:ln w="9525">
                <a:solidFill>
                  <a:schemeClr val="tx1"/>
                </a:solidFill>
                <a:round/>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CL" sz="1050">
                  <a:latin typeface="Catamaran" panose="020B0604020202020204" charset="0"/>
                  <a:cs typeface="Catamaran" panose="020B0604020202020204" charset="0"/>
                </a:endParaRPr>
              </a:p>
            </p:txBody>
          </p:sp>
          <p:sp>
            <p:nvSpPr>
              <p:cNvPr id="89097" name="Rectangle 9">
                <a:extLst>
                  <a:ext uri="{FF2B5EF4-FFF2-40B4-BE49-F238E27FC236}">
                    <a16:creationId xmlns:a16="http://schemas.microsoft.com/office/drawing/2014/main" id="{4055D452-4AD3-B918-DB97-7DD74577622B}"/>
                  </a:ext>
                </a:extLst>
              </p:cNvPr>
              <p:cNvSpPr>
                <a:spLocks noChangeArrowheads="1"/>
              </p:cNvSpPr>
              <p:nvPr/>
            </p:nvSpPr>
            <p:spPr bwMode="auto">
              <a:xfrm>
                <a:off x="1920" y="1728"/>
                <a:ext cx="1728" cy="213"/>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07763" dir="13500000" algn="ctr" rotWithShape="0">
                        <a:schemeClr val="folHlink"/>
                      </a:outerShdw>
                    </a:effectLst>
                  </a14:hiddenEffects>
                </a:ext>
              </a:extLst>
            </p:spPr>
            <p:txBody>
              <a:bodyPr>
                <a:spAutoFit/>
              </a:bodyPr>
              <a:lstStyle/>
              <a:p>
                <a:pPr algn="ctr"/>
                <a:r>
                  <a:rPr lang="es-ES" altLang="es-CL" sz="1050" b="1">
                    <a:solidFill>
                      <a:srgbClr val="FF0000"/>
                    </a:solidFill>
                    <a:latin typeface="Catamaran" panose="020B0604020202020204" charset="0"/>
                    <a:cs typeface="Catamaran" panose="020B0604020202020204" charset="0"/>
                  </a:rPr>
                  <a:t>Dimensión 1  </a:t>
                </a:r>
              </a:p>
            </p:txBody>
          </p:sp>
        </p:grpSp>
        <p:sp>
          <p:nvSpPr>
            <p:cNvPr id="89098" name="Rectangle 10">
              <a:extLst>
                <a:ext uri="{FF2B5EF4-FFF2-40B4-BE49-F238E27FC236}">
                  <a16:creationId xmlns:a16="http://schemas.microsoft.com/office/drawing/2014/main" id="{6DE5A020-D9BF-977C-7915-EEC5FC9BDDE8}"/>
                </a:ext>
              </a:extLst>
            </p:cNvPr>
            <p:cNvSpPr>
              <a:spLocks noChangeArrowheads="1"/>
            </p:cNvSpPr>
            <p:nvPr/>
          </p:nvSpPr>
          <p:spPr bwMode="auto">
            <a:xfrm>
              <a:off x="1920" y="2352"/>
              <a:ext cx="1728" cy="213"/>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07763" dir="13500000" algn="ctr" rotWithShape="0">
                      <a:schemeClr val="folHlink"/>
                    </a:outerShdw>
                  </a:effectLst>
                </a14:hiddenEffects>
              </a:ext>
            </a:extLst>
          </p:spPr>
          <p:txBody>
            <a:bodyPr>
              <a:spAutoFit/>
            </a:bodyPr>
            <a:lstStyle/>
            <a:p>
              <a:pPr algn="ctr"/>
              <a:r>
                <a:rPr lang="es-ES" altLang="es-CL" sz="1050" b="1">
                  <a:solidFill>
                    <a:srgbClr val="FF0000"/>
                  </a:solidFill>
                  <a:latin typeface="Catamaran" panose="020B0604020202020204" charset="0"/>
                  <a:cs typeface="Catamaran" panose="020B0604020202020204" charset="0"/>
                </a:rPr>
                <a:t>Dimensión 2 </a:t>
              </a:r>
            </a:p>
          </p:txBody>
        </p:sp>
        <p:sp>
          <p:nvSpPr>
            <p:cNvPr id="89099" name="Rectangle 11">
              <a:extLst>
                <a:ext uri="{FF2B5EF4-FFF2-40B4-BE49-F238E27FC236}">
                  <a16:creationId xmlns:a16="http://schemas.microsoft.com/office/drawing/2014/main" id="{1AA85B1C-3579-33AB-1DC4-617E11BE0D7E}"/>
                </a:ext>
              </a:extLst>
            </p:cNvPr>
            <p:cNvSpPr>
              <a:spLocks noChangeArrowheads="1"/>
            </p:cNvSpPr>
            <p:nvPr/>
          </p:nvSpPr>
          <p:spPr bwMode="auto">
            <a:xfrm>
              <a:off x="1920" y="2985"/>
              <a:ext cx="1728" cy="213"/>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07763" dir="13500000" algn="ctr" rotWithShape="0">
                      <a:schemeClr val="folHlink"/>
                    </a:outerShdw>
                  </a:effectLst>
                </a14:hiddenEffects>
              </a:ext>
            </a:extLst>
          </p:spPr>
          <p:txBody>
            <a:bodyPr>
              <a:spAutoFit/>
            </a:bodyPr>
            <a:lstStyle/>
            <a:p>
              <a:pPr algn="ctr"/>
              <a:r>
                <a:rPr lang="es-ES" altLang="es-CL" sz="1050" b="1">
                  <a:solidFill>
                    <a:srgbClr val="FF0000"/>
                  </a:solidFill>
                  <a:latin typeface="Catamaran" panose="020B0604020202020204" charset="0"/>
                  <a:cs typeface="Catamaran" panose="020B0604020202020204" charset="0"/>
                </a:rPr>
                <a:t>Dimensión 3 </a:t>
              </a:r>
            </a:p>
          </p:txBody>
        </p:sp>
      </p:grpSp>
      <p:sp>
        <p:nvSpPr>
          <p:cNvPr id="89100" name="AutoShape 12">
            <a:extLst>
              <a:ext uri="{FF2B5EF4-FFF2-40B4-BE49-F238E27FC236}">
                <a16:creationId xmlns:a16="http://schemas.microsoft.com/office/drawing/2014/main" id="{107FB1DD-CAA5-0CE1-54FC-12EF2B48043F}"/>
              </a:ext>
            </a:extLst>
          </p:cNvPr>
          <p:cNvSpPr>
            <a:spLocks noChangeArrowheads="1"/>
          </p:cNvSpPr>
          <p:nvPr/>
        </p:nvSpPr>
        <p:spPr bwMode="auto">
          <a:xfrm>
            <a:off x="4732745" y="1710178"/>
            <a:ext cx="2159794" cy="404813"/>
          </a:xfrm>
          <a:prstGeom prst="roundRect">
            <a:avLst>
              <a:gd name="adj" fmla="val 16667"/>
            </a:avLst>
          </a:prstGeom>
          <a:solidFill>
            <a:schemeClr val="accent5">
              <a:lumMod val="85000"/>
            </a:schemeClr>
          </a:solidFill>
          <a:ln>
            <a:noFill/>
          </a:ln>
          <a:effectLst/>
        </p:spPr>
        <p:txBody>
          <a:bodyPr anchor="ctr"/>
          <a:lstStyle/>
          <a:p>
            <a:pPr algn="ctr"/>
            <a:r>
              <a:rPr lang="es-MX" altLang="es-CL" sz="1500" b="1">
                <a:latin typeface="Catamaran" panose="020B0604020202020204" charset="0"/>
                <a:cs typeface="Catamaran" panose="020B0604020202020204" charset="0"/>
              </a:rPr>
              <a:t>Indicadores</a:t>
            </a:r>
            <a:endParaRPr lang="es-ES" altLang="es-CL" sz="1500" b="1">
              <a:latin typeface="Catamaran" panose="020B0604020202020204" charset="0"/>
              <a:cs typeface="Catamaran" panose="020B0604020202020204" charset="0"/>
            </a:endParaRPr>
          </a:p>
        </p:txBody>
      </p:sp>
      <p:grpSp>
        <p:nvGrpSpPr>
          <p:cNvPr id="89101" name="Group 13">
            <a:extLst>
              <a:ext uri="{FF2B5EF4-FFF2-40B4-BE49-F238E27FC236}">
                <a16:creationId xmlns:a16="http://schemas.microsoft.com/office/drawing/2014/main" id="{FB1B1E22-0574-D1B7-4F33-D763D451C2FC}"/>
              </a:ext>
            </a:extLst>
          </p:cNvPr>
          <p:cNvGrpSpPr>
            <a:grpSpLocks/>
          </p:cNvGrpSpPr>
          <p:nvPr/>
        </p:nvGrpSpPr>
        <p:grpSpPr bwMode="auto">
          <a:xfrm>
            <a:off x="4732745" y="2395978"/>
            <a:ext cx="1771650" cy="2171700"/>
            <a:chOff x="3744" y="1632"/>
            <a:chExt cx="1488" cy="1824"/>
          </a:xfrm>
          <a:solidFill>
            <a:schemeClr val="accent5">
              <a:lumMod val="85000"/>
            </a:schemeClr>
          </a:solidFill>
        </p:grpSpPr>
        <p:sp>
          <p:nvSpPr>
            <p:cNvPr id="89102" name="Rectangle 14">
              <a:extLst>
                <a:ext uri="{FF2B5EF4-FFF2-40B4-BE49-F238E27FC236}">
                  <a16:creationId xmlns:a16="http://schemas.microsoft.com/office/drawing/2014/main" id="{C648AF5A-9EBA-A55C-CCF3-1FA3C8A6839E}"/>
                </a:ext>
              </a:extLst>
            </p:cNvPr>
            <p:cNvSpPr>
              <a:spLocks noChangeArrowheads="1"/>
            </p:cNvSpPr>
            <p:nvPr/>
          </p:nvSpPr>
          <p:spPr bwMode="auto">
            <a:xfrm>
              <a:off x="4128" y="1632"/>
              <a:ext cx="1104" cy="144"/>
            </a:xfrm>
            <a:prstGeom prst="rect">
              <a:avLst/>
            </a:prstGeom>
            <a:grpFill/>
            <a:ln w="9525">
              <a:solidFill>
                <a:schemeClr val="tx1"/>
              </a:solidFill>
              <a:miter lim="800000"/>
              <a:headEnd/>
              <a:tailEnd/>
            </a:ln>
            <a:effectLst/>
            <a:extLst>
              <a:ext uri="{AF507438-7753-43E0-B8FC-AC1667EBCBE1}">
                <a14:hiddenEffects xmlns:a14="http://schemas.microsoft.com/office/drawing/2010/main">
                  <a:effectLst>
                    <a:outerShdw dist="107763" dir="13500000" algn="ctr" rotWithShape="0">
                      <a:schemeClr val="folHlink"/>
                    </a:outerShdw>
                  </a:effectLst>
                </a14:hiddenEffects>
              </a:ext>
            </a:extLst>
          </p:spPr>
          <p:txBody>
            <a:bodyPr anchor="ctr"/>
            <a:lstStyle/>
            <a:p>
              <a:pPr algn="ctr"/>
              <a:r>
                <a:rPr lang="es-ES" altLang="es-CL" sz="1050">
                  <a:latin typeface="Catamaran" panose="020B0604020202020204" charset="0"/>
                  <a:cs typeface="Catamaran" panose="020B0604020202020204" charset="0"/>
                </a:rPr>
                <a:t>Indicador 1</a:t>
              </a:r>
            </a:p>
          </p:txBody>
        </p:sp>
        <p:sp>
          <p:nvSpPr>
            <p:cNvPr id="89103" name="Rectangle 15">
              <a:extLst>
                <a:ext uri="{FF2B5EF4-FFF2-40B4-BE49-F238E27FC236}">
                  <a16:creationId xmlns:a16="http://schemas.microsoft.com/office/drawing/2014/main" id="{62D07CFC-2A70-31C9-CB14-CE6565FD08A3}"/>
                </a:ext>
              </a:extLst>
            </p:cNvPr>
            <p:cNvSpPr>
              <a:spLocks noChangeArrowheads="1"/>
            </p:cNvSpPr>
            <p:nvPr/>
          </p:nvSpPr>
          <p:spPr bwMode="auto">
            <a:xfrm>
              <a:off x="4128" y="1824"/>
              <a:ext cx="1104" cy="144"/>
            </a:xfrm>
            <a:prstGeom prst="rect">
              <a:avLst/>
            </a:prstGeom>
            <a:grpFill/>
            <a:ln w="9525">
              <a:solidFill>
                <a:schemeClr val="tx1"/>
              </a:solidFill>
              <a:miter lim="800000"/>
              <a:headEnd/>
              <a:tailEnd/>
            </a:ln>
            <a:effectLst/>
            <a:extLst>
              <a:ext uri="{AF507438-7753-43E0-B8FC-AC1667EBCBE1}">
                <a14:hiddenEffects xmlns:a14="http://schemas.microsoft.com/office/drawing/2010/main">
                  <a:effectLst>
                    <a:outerShdw dist="107763" dir="13500000" algn="ctr" rotWithShape="0">
                      <a:schemeClr val="folHlink"/>
                    </a:outerShdw>
                  </a:effectLst>
                </a14:hiddenEffects>
              </a:ext>
            </a:extLst>
          </p:spPr>
          <p:txBody>
            <a:bodyPr anchor="ctr"/>
            <a:lstStyle/>
            <a:p>
              <a:pPr algn="ctr"/>
              <a:r>
                <a:rPr lang="es-ES" altLang="es-CL" sz="1050">
                  <a:latin typeface="Catamaran" panose="020B0604020202020204" charset="0"/>
                  <a:cs typeface="Catamaran" panose="020B0604020202020204" charset="0"/>
                </a:rPr>
                <a:t>Indicador 2</a:t>
              </a:r>
            </a:p>
          </p:txBody>
        </p:sp>
        <p:sp>
          <p:nvSpPr>
            <p:cNvPr id="89104" name="Rectangle 16">
              <a:extLst>
                <a:ext uri="{FF2B5EF4-FFF2-40B4-BE49-F238E27FC236}">
                  <a16:creationId xmlns:a16="http://schemas.microsoft.com/office/drawing/2014/main" id="{7E134A57-6959-3F80-A79B-5139A652CD9C}"/>
                </a:ext>
              </a:extLst>
            </p:cNvPr>
            <p:cNvSpPr>
              <a:spLocks noChangeArrowheads="1"/>
            </p:cNvSpPr>
            <p:nvPr/>
          </p:nvSpPr>
          <p:spPr bwMode="auto">
            <a:xfrm>
              <a:off x="4128" y="2016"/>
              <a:ext cx="1104" cy="144"/>
            </a:xfrm>
            <a:prstGeom prst="rect">
              <a:avLst/>
            </a:prstGeom>
            <a:grpFill/>
            <a:ln w="9525">
              <a:solidFill>
                <a:schemeClr val="tx1"/>
              </a:solidFill>
              <a:miter lim="800000"/>
              <a:headEnd/>
              <a:tailEnd/>
            </a:ln>
            <a:effectLst/>
            <a:extLst>
              <a:ext uri="{AF507438-7753-43E0-B8FC-AC1667EBCBE1}">
                <a14:hiddenEffects xmlns:a14="http://schemas.microsoft.com/office/drawing/2010/main">
                  <a:effectLst>
                    <a:outerShdw dist="107763" dir="13500000" algn="ctr" rotWithShape="0">
                      <a:schemeClr val="folHlink"/>
                    </a:outerShdw>
                  </a:effectLst>
                </a14:hiddenEffects>
              </a:ext>
            </a:extLst>
          </p:spPr>
          <p:txBody>
            <a:bodyPr anchor="ctr"/>
            <a:lstStyle/>
            <a:p>
              <a:pPr algn="ctr"/>
              <a:r>
                <a:rPr lang="es-ES" altLang="es-CL" sz="1050">
                  <a:latin typeface="Catamaran" panose="020B0604020202020204" charset="0"/>
                  <a:cs typeface="Catamaran" panose="020B0604020202020204" charset="0"/>
                </a:rPr>
                <a:t>Indicador 3</a:t>
              </a:r>
            </a:p>
          </p:txBody>
        </p:sp>
        <p:sp>
          <p:nvSpPr>
            <p:cNvPr id="89105" name="Rectangle 17">
              <a:extLst>
                <a:ext uri="{FF2B5EF4-FFF2-40B4-BE49-F238E27FC236}">
                  <a16:creationId xmlns:a16="http://schemas.microsoft.com/office/drawing/2014/main" id="{C396CB70-273F-9C16-A423-AB79BCE1EFEC}"/>
                </a:ext>
              </a:extLst>
            </p:cNvPr>
            <p:cNvSpPr>
              <a:spLocks noChangeArrowheads="1"/>
            </p:cNvSpPr>
            <p:nvPr/>
          </p:nvSpPr>
          <p:spPr bwMode="auto">
            <a:xfrm>
              <a:off x="4128" y="2256"/>
              <a:ext cx="1104" cy="144"/>
            </a:xfrm>
            <a:prstGeom prst="rect">
              <a:avLst/>
            </a:prstGeom>
            <a:grpFill/>
            <a:ln w="9525">
              <a:solidFill>
                <a:schemeClr val="tx1"/>
              </a:solidFill>
              <a:miter lim="800000"/>
              <a:headEnd/>
              <a:tailEnd/>
            </a:ln>
            <a:effectLst/>
            <a:extLst>
              <a:ext uri="{AF507438-7753-43E0-B8FC-AC1667EBCBE1}">
                <a14:hiddenEffects xmlns:a14="http://schemas.microsoft.com/office/drawing/2010/main">
                  <a:effectLst>
                    <a:outerShdw dist="107763" dir="13500000" algn="ctr" rotWithShape="0">
                      <a:schemeClr val="folHlink"/>
                    </a:outerShdw>
                  </a:effectLst>
                </a14:hiddenEffects>
              </a:ext>
            </a:extLst>
          </p:spPr>
          <p:txBody>
            <a:bodyPr anchor="ctr"/>
            <a:lstStyle/>
            <a:p>
              <a:pPr algn="ctr"/>
              <a:r>
                <a:rPr lang="es-ES" altLang="es-CL" sz="1050">
                  <a:latin typeface="Catamaran" panose="020B0604020202020204" charset="0"/>
                  <a:cs typeface="Catamaran" panose="020B0604020202020204" charset="0"/>
                </a:rPr>
                <a:t>Indicador 1</a:t>
              </a:r>
            </a:p>
          </p:txBody>
        </p:sp>
        <p:sp>
          <p:nvSpPr>
            <p:cNvPr id="89106" name="Rectangle 18">
              <a:extLst>
                <a:ext uri="{FF2B5EF4-FFF2-40B4-BE49-F238E27FC236}">
                  <a16:creationId xmlns:a16="http://schemas.microsoft.com/office/drawing/2014/main" id="{E85687EB-5362-8EBF-A373-80947AEE4188}"/>
                </a:ext>
              </a:extLst>
            </p:cNvPr>
            <p:cNvSpPr>
              <a:spLocks noChangeArrowheads="1"/>
            </p:cNvSpPr>
            <p:nvPr/>
          </p:nvSpPr>
          <p:spPr bwMode="auto">
            <a:xfrm>
              <a:off x="4128" y="2448"/>
              <a:ext cx="1104" cy="144"/>
            </a:xfrm>
            <a:prstGeom prst="rect">
              <a:avLst/>
            </a:prstGeom>
            <a:grpFill/>
            <a:ln w="9525">
              <a:solidFill>
                <a:schemeClr val="tx1"/>
              </a:solidFill>
              <a:miter lim="800000"/>
              <a:headEnd/>
              <a:tailEnd/>
            </a:ln>
            <a:effectLst/>
            <a:extLst>
              <a:ext uri="{AF507438-7753-43E0-B8FC-AC1667EBCBE1}">
                <a14:hiddenEffects xmlns:a14="http://schemas.microsoft.com/office/drawing/2010/main">
                  <a:effectLst>
                    <a:outerShdw dist="107763" dir="13500000" algn="ctr" rotWithShape="0">
                      <a:schemeClr val="folHlink"/>
                    </a:outerShdw>
                  </a:effectLst>
                </a14:hiddenEffects>
              </a:ext>
            </a:extLst>
          </p:spPr>
          <p:txBody>
            <a:bodyPr anchor="ctr"/>
            <a:lstStyle/>
            <a:p>
              <a:pPr algn="ctr"/>
              <a:r>
                <a:rPr lang="es-ES" altLang="es-CL" sz="1050">
                  <a:latin typeface="Catamaran" panose="020B0604020202020204" charset="0"/>
                  <a:cs typeface="Catamaran" panose="020B0604020202020204" charset="0"/>
                </a:rPr>
                <a:t>Indicador 2</a:t>
              </a:r>
            </a:p>
          </p:txBody>
        </p:sp>
        <p:sp>
          <p:nvSpPr>
            <p:cNvPr id="89107" name="Rectangle 19">
              <a:extLst>
                <a:ext uri="{FF2B5EF4-FFF2-40B4-BE49-F238E27FC236}">
                  <a16:creationId xmlns:a16="http://schemas.microsoft.com/office/drawing/2014/main" id="{B6DB55DD-36BF-AF85-9D8D-73D890D31430}"/>
                </a:ext>
              </a:extLst>
            </p:cNvPr>
            <p:cNvSpPr>
              <a:spLocks noChangeArrowheads="1"/>
            </p:cNvSpPr>
            <p:nvPr/>
          </p:nvSpPr>
          <p:spPr bwMode="auto">
            <a:xfrm>
              <a:off x="4128" y="2640"/>
              <a:ext cx="1104" cy="144"/>
            </a:xfrm>
            <a:prstGeom prst="rect">
              <a:avLst/>
            </a:prstGeom>
            <a:grpFill/>
            <a:ln w="9525">
              <a:solidFill>
                <a:schemeClr val="tx1"/>
              </a:solidFill>
              <a:miter lim="800000"/>
              <a:headEnd/>
              <a:tailEnd/>
            </a:ln>
            <a:effectLst/>
            <a:extLst>
              <a:ext uri="{AF507438-7753-43E0-B8FC-AC1667EBCBE1}">
                <a14:hiddenEffects xmlns:a14="http://schemas.microsoft.com/office/drawing/2010/main">
                  <a:effectLst>
                    <a:outerShdw dist="107763" dir="13500000" algn="ctr" rotWithShape="0">
                      <a:schemeClr val="folHlink"/>
                    </a:outerShdw>
                  </a:effectLst>
                </a14:hiddenEffects>
              </a:ext>
            </a:extLst>
          </p:spPr>
          <p:txBody>
            <a:bodyPr anchor="ctr"/>
            <a:lstStyle/>
            <a:p>
              <a:pPr algn="ctr"/>
              <a:r>
                <a:rPr lang="es-ES" altLang="es-CL" sz="1050">
                  <a:latin typeface="Catamaran" panose="020B0604020202020204" charset="0"/>
                  <a:cs typeface="Catamaran" panose="020B0604020202020204" charset="0"/>
                </a:rPr>
                <a:t>Indicador 3</a:t>
              </a:r>
            </a:p>
          </p:txBody>
        </p:sp>
        <p:sp>
          <p:nvSpPr>
            <p:cNvPr id="89108" name="Rectangle 20">
              <a:extLst>
                <a:ext uri="{FF2B5EF4-FFF2-40B4-BE49-F238E27FC236}">
                  <a16:creationId xmlns:a16="http://schemas.microsoft.com/office/drawing/2014/main" id="{D745BFF1-6A57-8E50-AEF5-33A64A9701D1}"/>
                </a:ext>
              </a:extLst>
            </p:cNvPr>
            <p:cNvSpPr>
              <a:spLocks noChangeArrowheads="1"/>
            </p:cNvSpPr>
            <p:nvPr/>
          </p:nvSpPr>
          <p:spPr bwMode="auto">
            <a:xfrm>
              <a:off x="4128" y="2928"/>
              <a:ext cx="1104" cy="144"/>
            </a:xfrm>
            <a:prstGeom prst="rect">
              <a:avLst/>
            </a:prstGeom>
            <a:grpFill/>
            <a:ln w="9525">
              <a:solidFill>
                <a:schemeClr val="tx1"/>
              </a:solidFill>
              <a:miter lim="800000"/>
              <a:headEnd/>
              <a:tailEnd/>
            </a:ln>
            <a:effectLst/>
            <a:extLst>
              <a:ext uri="{AF507438-7753-43E0-B8FC-AC1667EBCBE1}">
                <a14:hiddenEffects xmlns:a14="http://schemas.microsoft.com/office/drawing/2010/main">
                  <a:effectLst>
                    <a:outerShdw dist="107763" dir="13500000" algn="ctr" rotWithShape="0">
                      <a:schemeClr val="folHlink"/>
                    </a:outerShdw>
                  </a:effectLst>
                </a14:hiddenEffects>
              </a:ext>
            </a:extLst>
          </p:spPr>
          <p:txBody>
            <a:bodyPr anchor="ctr"/>
            <a:lstStyle/>
            <a:p>
              <a:pPr algn="ctr"/>
              <a:r>
                <a:rPr lang="es-ES" altLang="es-CL" sz="1050">
                  <a:latin typeface="Catamaran" panose="020B0604020202020204" charset="0"/>
                  <a:cs typeface="Catamaran" panose="020B0604020202020204" charset="0"/>
                </a:rPr>
                <a:t>Indicador 1</a:t>
              </a:r>
            </a:p>
          </p:txBody>
        </p:sp>
        <p:sp>
          <p:nvSpPr>
            <p:cNvPr id="89109" name="Rectangle 21">
              <a:extLst>
                <a:ext uri="{FF2B5EF4-FFF2-40B4-BE49-F238E27FC236}">
                  <a16:creationId xmlns:a16="http://schemas.microsoft.com/office/drawing/2014/main" id="{8A515268-E645-E3C0-3988-CEA0A9B8FE59}"/>
                </a:ext>
              </a:extLst>
            </p:cNvPr>
            <p:cNvSpPr>
              <a:spLocks noChangeArrowheads="1"/>
            </p:cNvSpPr>
            <p:nvPr/>
          </p:nvSpPr>
          <p:spPr bwMode="auto">
            <a:xfrm>
              <a:off x="4128" y="3120"/>
              <a:ext cx="1104" cy="144"/>
            </a:xfrm>
            <a:prstGeom prst="rect">
              <a:avLst/>
            </a:prstGeom>
            <a:grpFill/>
            <a:ln w="9525">
              <a:solidFill>
                <a:schemeClr val="tx1"/>
              </a:solidFill>
              <a:miter lim="800000"/>
              <a:headEnd/>
              <a:tailEnd/>
            </a:ln>
            <a:effectLst/>
            <a:extLst>
              <a:ext uri="{AF507438-7753-43E0-B8FC-AC1667EBCBE1}">
                <a14:hiddenEffects xmlns:a14="http://schemas.microsoft.com/office/drawing/2010/main">
                  <a:effectLst>
                    <a:outerShdw dist="107763" dir="13500000" algn="ctr" rotWithShape="0">
                      <a:schemeClr val="folHlink"/>
                    </a:outerShdw>
                  </a:effectLst>
                </a14:hiddenEffects>
              </a:ext>
            </a:extLst>
          </p:spPr>
          <p:txBody>
            <a:bodyPr anchor="ctr"/>
            <a:lstStyle/>
            <a:p>
              <a:pPr algn="ctr"/>
              <a:r>
                <a:rPr lang="es-ES" altLang="es-CL" sz="1050">
                  <a:latin typeface="Catamaran" panose="020B0604020202020204" charset="0"/>
                  <a:cs typeface="Catamaran" panose="020B0604020202020204" charset="0"/>
                </a:rPr>
                <a:t>Indicador 2</a:t>
              </a:r>
            </a:p>
          </p:txBody>
        </p:sp>
        <p:sp>
          <p:nvSpPr>
            <p:cNvPr id="89110" name="Rectangle 22">
              <a:extLst>
                <a:ext uri="{FF2B5EF4-FFF2-40B4-BE49-F238E27FC236}">
                  <a16:creationId xmlns:a16="http://schemas.microsoft.com/office/drawing/2014/main" id="{A87BEED7-3DD7-2416-A160-40C2DF3EAE7F}"/>
                </a:ext>
              </a:extLst>
            </p:cNvPr>
            <p:cNvSpPr>
              <a:spLocks noChangeArrowheads="1"/>
            </p:cNvSpPr>
            <p:nvPr/>
          </p:nvSpPr>
          <p:spPr bwMode="auto">
            <a:xfrm>
              <a:off x="4128" y="3312"/>
              <a:ext cx="1104" cy="144"/>
            </a:xfrm>
            <a:prstGeom prst="rect">
              <a:avLst/>
            </a:prstGeom>
            <a:grpFill/>
            <a:ln w="9525">
              <a:solidFill>
                <a:schemeClr val="tx1"/>
              </a:solidFill>
              <a:miter lim="800000"/>
              <a:headEnd/>
              <a:tailEnd/>
            </a:ln>
            <a:effectLst/>
            <a:extLst>
              <a:ext uri="{AF507438-7753-43E0-B8FC-AC1667EBCBE1}">
                <a14:hiddenEffects xmlns:a14="http://schemas.microsoft.com/office/drawing/2010/main">
                  <a:effectLst>
                    <a:outerShdw dist="107763" dir="13500000" algn="ctr" rotWithShape="0">
                      <a:schemeClr val="folHlink"/>
                    </a:outerShdw>
                  </a:effectLst>
                </a14:hiddenEffects>
              </a:ext>
            </a:extLst>
          </p:spPr>
          <p:txBody>
            <a:bodyPr anchor="ctr"/>
            <a:lstStyle/>
            <a:p>
              <a:pPr algn="ctr"/>
              <a:r>
                <a:rPr lang="es-ES" altLang="es-CL" sz="1050">
                  <a:latin typeface="Catamaran" panose="020B0604020202020204" charset="0"/>
                  <a:cs typeface="Catamaran" panose="020B0604020202020204" charset="0"/>
                </a:rPr>
                <a:t>Indicador 3</a:t>
              </a:r>
            </a:p>
          </p:txBody>
        </p:sp>
        <p:grpSp>
          <p:nvGrpSpPr>
            <p:cNvPr id="89111" name="Group 23">
              <a:extLst>
                <a:ext uri="{FF2B5EF4-FFF2-40B4-BE49-F238E27FC236}">
                  <a16:creationId xmlns:a16="http://schemas.microsoft.com/office/drawing/2014/main" id="{02F878B7-4B43-08FA-5A9A-F6013858155E}"/>
                </a:ext>
              </a:extLst>
            </p:cNvPr>
            <p:cNvGrpSpPr>
              <a:grpSpLocks/>
            </p:cNvGrpSpPr>
            <p:nvPr/>
          </p:nvGrpSpPr>
          <p:grpSpPr bwMode="auto">
            <a:xfrm>
              <a:off x="3744" y="1728"/>
              <a:ext cx="336" cy="384"/>
              <a:chOff x="3744" y="1728"/>
              <a:chExt cx="336" cy="384"/>
            </a:xfrm>
            <a:grpFill/>
          </p:grpSpPr>
          <p:sp>
            <p:nvSpPr>
              <p:cNvPr id="89112" name="Line 24">
                <a:extLst>
                  <a:ext uri="{FF2B5EF4-FFF2-40B4-BE49-F238E27FC236}">
                    <a16:creationId xmlns:a16="http://schemas.microsoft.com/office/drawing/2014/main" id="{D2181705-2A7B-89AD-128F-D4F58E11736C}"/>
                  </a:ext>
                </a:extLst>
              </p:cNvPr>
              <p:cNvSpPr>
                <a:spLocks noChangeShapeType="1"/>
              </p:cNvSpPr>
              <p:nvPr/>
            </p:nvSpPr>
            <p:spPr bwMode="auto">
              <a:xfrm flipV="1">
                <a:off x="3744" y="1728"/>
                <a:ext cx="336" cy="144"/>
              </a:xfrm>
              <a:prstGeom prst="line">
                <a:avLst/>
              </a:prstGeom>
              <a:grpFill/>
              <a:ln w="9525">
                <a:solidFill>
                  <a:schemeClr val="tx1"/>
                </a:solidFill>
                <a:round/>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CL" sz="1050">
                  <a:latin typeface="Catamaran" panose="020B0604020202020204" charset="0"/>
                  <a:cs typeface="Catamaran" panose="020B0604020202020204" charset="0"/>
                </a:endParaRPr>
              </a:p>
            </p:txBody>
          </p:sp>
          <p:sp>
            <p:nvSpPr>
              <p:cNvPr id="89113" name="Line 25">
                <a:extLst>
                  <a:ext uri="{FF2B5EF4-FFF2-40B4-BE49-F238E27FC236}">
                    <a16:creationId xmlns:a16="http://schemas.microsoft.com/office/drawing/2014/main" id="{084CC2DD-315B-B23E-836C-D6943963ECCD}"/>
                  </a:ext>
                </a:extLst>
              </p:cNvPr>
              <p:cNvSpPr>
                <a:spLocks noChangeShapeType="1"/>
              </p:cNvSpPr>
              <p:nvPr/>
            </p:nvSpPr>
            <p:spPr bwMode="auto">
              <a:xfrm>
                <a:off x="3744" y="1968"/>
                <a:ext cx="336" cy="144"/>
              </a:xfrm>
              <a:prstGeom prst="line">
                <a:avLst/>
              </a:prstGeom>
              <a:grpFill/>
              <a:ln w="9525">
                <a:solidFill>
                  <a:schemeClr val="tx1"/>
                </a:solidFill>
                <a:round/>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CL" sz="1050">
                  <a:latin typeface="Catamaran" panose="020B0604020202020204" charset="0"/>
                  <a:cs typeface="Catamaran" panose="020B0604020202020204" charset="0"/>
                </a:endParaRPr>
              </a:p>
            </p:txBody>
          </p:sp>
          <p:sp>
            <p:nvSpPr>
              <p:cNvPr id="89114" name="Line 26">
                <a:extLst>
                  <a:ext uri="{FF2B5EF4-FFF2-40B4-BE49-F238E27FC236}">
                    <a16:creationId xmlns:a16="http://schemas.microsoft.com/office/drawing/2014/main" id="{1CBB131F-420A-8B50-50CB-718573302E2F}"/>
                  </a:ext>
                </a:extLst>
              </p:cNvPr>
              <p:cNvSpPr>
                <a:spLocks noChangeShapeType="1"/>
              </p:cNvSpPr>
              <p:nvPr/>
            </p:nvSpPr>
            <p:spPr bwMode="auto">
              <a:xfrm>
                <a:off x="3744" y="1920"/>
                <a:ext cx="336" cy="0"/>
              </a:xfrm>
              <a:prstGeom prst="line">
                <a:avLst/>
              </a:prstGeom>
              <a:grpFill/>
              <a:ln w="9525">
                <a:solidFill>
                  <a:schemeClr val="tx1"/>
                </a:solidFill>
                <a:round/>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CL" sz="1050">
                  <a:latin typeface="Catamaran" panose="020B0604020202020204" charset="0"/>
                  <a:cs typeface="Catamaran" panose="020B0604020202020204" charset="0"/>
                </a:endParaRPr>
              </a:p>
            </p:txBody>
          </p:sp>
        </p:grpSp>
        <p:grpSp>
          <p:nvGrpSpPr>
            <p:cNvPr id="89115" name="Group 27">
              <a:extLst>
                <a:ext uri="{FF2B5EF4-FFF2-40B4-BE49-F238E27FC236}">
                  <a16:creationId xmlns:a16="http://schemas.microsoft.com/office/drawing/2014/main" id="{C05F4750-AC5E-DCFE-DD8A-E5EA848297B2}"/>
                </a:ext>
              </a:extLst>
            </p:cNvPr>
            <p:cNvGrpSpPr>
              <a:grpSpLocks/>
            </p:cNvGrpSpPr>
            <p:nvPr/>
          </p:nvGrpSpPr>
          <p:grpSpPr bwMode="auto">
            <a:xfrm>
              <a:off x="3744" y="2352"/>
              <a:ext cx="336" cy="384"/>
              <a:chOff x="3744" y="1728"/>
              <a:chExt cx="336" cy="384"/>
            </a:xfrm>
            <a:grpFill/>
          </p:grpSpPr>
          <p:sp>
            <p:nvSpPr>
              <p:cNvPr id="89116" name="Line 28">
                <a:extLst>
                  <a:ext uri="{FF2B5EF4-FFF2-40B4-BE49-F238E27FC236}">
                    <a16:creationId xmlns:a16="http://schemas.microsoft.com/office/drawing/2014/main" id="{7BBF866E-0D56-E904-C7E5-D0DA88ECA342}"/>
                  </a:ext>
                </a:extLst>
              </p:cNvPr>
              <p:cNvSpPr>
                <a:spLocks noChangeShapeType="1"/>
              </p:cNvSpPr>
              <p:nvPr/>
            </p:nvSpPr>
            <p:spPr bwMode="auto">
              <a:xfrm flipV="1">
                <a:off x="3744" y="1728"/>
                <a:ext cx="336" cy="144"/>
              </a:xfrm>
              <a:prstGeom prst="line">
                <a:avLst/>
              </a:prstGeom>
              <a:grpFill/>
              <a:ln w="9525">
                <a:solidFill>
                  <a:schemeClr val="tx1"/>
                </a:solidFill>
                <a:round/>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CL" sz="1050">
                  <a:latin typeface="Catamaran" panose="020B0604020202020204" charset="0"/>
                  <a:cs typeface="Catamaran" panose="020B0604020202020204" charset="0"/>
                </a:endParaRPr>
              </a:p>
            </p:txBody>
          </p:sp>
          <p:sp>
            <p:nvSpPr>
              <p:cNvPr id="89117" name="Line 29">
                <a:extLst>
                  <a:ext uri="{FF2B5EF4-FFF2-40B4-BE49-F238E27FC236}">
                    <a16:creationId xmlns:a16="http://schemas.microsoft.com/office/drawing/2014/main" id="{F1D86636-C174-7DB7-D57E-DC7F1D09AEBA}"/>
                  </a:ext>
                </a:extLst>
              </p:cNvPr>
              <p:cNvSpPr>
                <a:spLocks noChangeShapeType="1"/>
              </p:cNvSpPr>
              <p:nvPr/>
            </p:nvSpPr>
            <p:spPr bwMode="auto">
              <a:xfrm>
                <a:off x="3744" y="1968"/>
                <a:ext cx="336" cy="144"/>
              </a:xfrm>
              <a:prstGeom prst="line">
                <a:avLst/>
              </a:prstGeom>
              <a:grpFill/>
              <a:ln w="9525">
                <a:solidFill>
                  <a:schemeClr val="tx1"/>
                </a:solidFill>
                <a:round/>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CL" sz="1050">
                  <a:latin typeface="Catamaran" panose="020B0604020202020204" charset="0"/>
                  <a:cs typeface="Catamaran" panose="020B0604020202020204" charset="0"/>
                </a:endParaRPr>
              </a:p>
            </p:txBody>
          </p:sp>
          <p:sp>
            <p:nvSpPr>
              <p:cNvPr id="89118" name="Line 30">
                <a:extLst>
                  <a:ext uri="{FF2B5EF4-FFF2-40B4-BE49-F238E27FC236}">
                    <a16:creationId xmlns:a16="http://schemas.microsoft.com/office/drawing/2014/main" id="{E6BBA846-61B3-3A45-B149-E080B9D89BD5}"/>
                  </a:ext>
                </a:extLst>
              </p:cNvPr>
              <p:cNvSpPr>
                <a:spLocks noChangeShapeType="1"/>
              </p:cNvSpPr>
              <p:nvPr/>
            </p:nvSpPr>
            <p:spPr bwMode="auto">
              <a:xfrm>
                <a:off x="3744" y="1920"/>
                <a:ext cx="336" cy="0"/>
              </a:xfrm>
              <a:prstGeom prst="line">
                <a:avLst/>
              </a:prstGeom>
              <a:grpFill/>
              <a:ln w="9525">
                <a:solidFill>
                  <a:schemeClr val="tx1"/>
                </a:solidFill>
                <a:round/>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CL" sz="1050">
                  <a:latin typeface="Catamaran" panose="020B0604020202020204" charset="0"/>
                  <a:cs typeface="Catamaran" panose="020B0604020202020204" charset="0"/>
                </a:endParaRPr>
              </a:p>
            </p:txBody>
          </p:sp>
        </p:grpSp>
        <p:grpSp>
          <p:nvGrpSpPr>
            <p:cNvPr id="89119" name="Group 31">
              <a:extLst>
                <a:ext uri="{FF2B5EF4-FFF2-40B4-BE49-F238E27FC236}">
                  <a16:creationId xmlns:a16="http://schemas.microsoft.com/office/drawing/2014/main" id="{428E58A7-A390-7591-C57F-A9653BF57A2F}"/>
                </a:ext>
              </a:extLst>
            </p:cNvPr>
            <p:cNvGrpSpPr>
              <a:grpSpLocks/>
            </p:cNvGrpSpPr>
            <p:nvPr/>
          </p:nvGrpSpPr>
          <p:grpSpPr bwMode="auto">
            <a:xfrm>
              <a:off x="3744" y="2976"/>
              <a:ext cx="336" cy="384"/>
              <a:chOff x="3744" y="1728"/>
              <a:chExt cx="336" cy="384"/>
            </a:xfrm>
            <a:grpFill/>
          </p:grpSpPr>
          <p:sp>
            <p:nvSpPr>
              <p:cNvPr id="89120" name="Line 32">
                <a:extLst>
                  <a:ext uri="{FF2B5EF4-FFF2-40B4-BE49-F238E27FC236}">
                    <a16:creationId xmlns:a16="http://schemas.microsoft.com/office/drawing/2014/main" id="{DC9F2903-9268-6240-7E98-4B7CAB1B2864}"/>
                  </a:ext>
                </a:extLst>
              </p:cNvPr>
              <p:cNvSpPr>
                <a:spLocks noChangeShapeType="1"/>
              </p:cNvSpPr>
              <p:nvPr/>
            </p:nvSpPr>
            <p:spPr bwMode="auto">
              <a:xfrm flipV="1">
                <a:off x="3744" y="1728"/>
                <a:ext cx="336" cy="144"/>
              </a:xfrm>
              <a:prstGeom prst="line">
                <a:avLst/>
              </a:prstGeom>
              <a:grpFill/>
              <a:ln w="9525">
                <a:solidFill>
                  <a:schemeClr val="tx1"/>
                </a:solidFill>
                <a:round/>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CL" sz="1050">
                  <a:latin typeface="Catamaran" panose="020B0604020202020204" charset="0"/>
                  <a:cs typeface="Catamaran" panose="020B0604020202020204" charset="0"/>
                </a:endParaRPr>
              </a:p>
            </p:txBody>
          </p:sp>
          <p:sp>
            <p:nvSpPr>
              <p:cNvPr id="89121" name="Line 33">
                <a:extLst>
                  <a:ext uri="{FF2B5EF4-FFF2-40B4-BE49-F238E27FC236}">
                    <a16:creationId xmlns:a16="http://schemas.microsoft.com/office/drawing/2014/main" id="{EBDFCF77-275A-5505-09F6-E1804EF8A708}"/>
                  </a:ext>
                </a:extLst>
              </p:cNvPr>
              <p:cNvSpPr>
                <a:spLocks noChangeShapeType="1"/>
              </p:cNvSpPr>
              <p:nvPr/>
            </p:nvSpPr>
            <p:spPr bwMode="auto">
              <a:xfrm>
                <a:off x="3744" y="1968"/>
                <a:ext cx="336" cy="144"/>
              </a:xfrm>
              <a:prstGeom prst="line">
                <a:avLst/>
              </a:prstGeom>
              <a:grpFill/>
              <a:ln w="9525">
                <a:solidFill>
                  <a:schemeClr val="tx1"/>
                </a:solidFill>
                <a:round/>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CL" sz="1050">
                  <a:latin typeface="Catamaran" panose="020B0604020202020204" charset="0"/>
                  <a:cs typeface="Catamaran" panose="020B0604020202020204" charset="0"/>
                </a:endParaRPr>
              </a:p>
            </p:txBody>
          </p:sp>
          <p:sp>
            <p:nvSpPr>
              <p:cNvPr id="89122" name="Line 34">
                <a:extLst>
                  <a:ext uri="{FF2B5EF4-FFF2-40B4-BE49-F238E27FC236}">
                    <a16:creationId xmlns:a16="http://schemas.microsoft.com/office/drawing/2014/main" id="{447257CD-80D7-D447-F654-0FEA3B42FC5F}"/>
                  </a:ext>
                </a:extLst>
              </p:cNvPr>
              <p:cNvSpPr>
                <a:spLocks noChangeShapeType="1"/>
              </p:cNvSpPr>
              <p:nvPr/>
            </p:nvSpPr>
            <p:spPr bwMode="auto">
              <a:xfrm>
                <a:off x="3744" y="1920"/>
                <a:ext cx="336" cy="0"/>
              </a:xfrm>
              <a:prstGeom prst="line">
                <a:avLst/>
              </a:prstGeom>
              <a:grpFill/>
              <a:ln w="9525">
                <a:solidFill>
                  <a:schemeClr val="tx1"/>
                </a:solidFill>
                <a:round/>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CL" sz="1050">
                  <a:latin typeface="Catamaran" panose="020B0604020202020204" charset="0"/>
                  <a:cs typeface="Catamaran" panose="020B0604020202020204" charset="0"/>
                </a:endParaRPr>
              </a:p>
            </p:txBody>
          </p:sp>
        </p:grpSp>
      </p:grpSp>
      <p:sp>
        <p:nvSpPr>
          <p:cNvPr id="89124" name="AutoShape 36">
            <a:extLst>
              <a:ext uri="{FF2B5EF4-FFF2-40B4-BE49-F238E27FC236}">
                <a16:creationId xmlns:a16="http://schemas.microsoft.com/office/drawing/2014/main" id="{81406B72-0EFC-D9F2-B92C-CB67FD09B9D7}"/>
              </a:ext>
            </a:extLst>
          </p:cNvPr>
          <p:cNvSpPr>
            <a:spLocks noChangeArrowheads="1"/>
          </p:cNvSpPr>
          <p:nvPr/>
        </p:nvSpPr>
        <p:spPr bwMode="auto">
          <a:xfrm>
            <a:off x="171461" y="836259"/>
            <a:ext cx="2159794" cy="404813"/>
          </a:xfrm>
          <a:prstGeom prst="roundRect">
            <a:avLst>
              <a:gd name="adj" fmla="val 16667"/>
            </a:avLst>
          </a:prstGeom>
          <a:solidFill>
            <a:schemeClr val="accent4">
              <a:lumMod val="75000"/>
            </a:schemeClr>
          </a:solidFill>
          <a:ln>
            <a:noFill/>
          </a:ln>
          <a:effectLst/>
        </p:spPr>
        <p:txBody>
          <a:bodyPr anchor="ctr"/>
          <a:lstStyle/>
          <a:p>
            <a:pPr algn="ctr"/>
            <a:r>
              <a:rPr lang="es-MX" altLang="es-CL" sz="1500" dirty="0">
                <a:latin typeface="Catamaran" panose="020B0604020202020204" charset="0"/>
                <a:cs typeface="Catamaran" panose="020B0604020202020204" charset="0"/>
              </a:rPr>
              <a:t>Definición nominal</a:t>
            </a:r>
            <a:endParaRPr lang="es-ES" altLang="es-CL" sz="1500" dirty="0">
              <a:latin typeface="Catamaran" panose="020B0604020202020204" charset="0"/>
              <a:cs typeface="Catamaran" panose="020B0604020202020204" charset="0"/>
            </a:endParaRPr>
          </a:p>
        </p:txBody>
      </p:sp>
      <p:sp>
        <p:nvSpPr>
          <p:cNvPr id="89125" name="AutoShape 37">
            <a:extLst>
              <a:ext uri="{FF2B5EF4-FFF2-40B4-BE49-F238E27FC236}">
                <a16:creationId xmlns:a16="http://schemas.microsoft.com/office/drawing/2014/main" id="{E7145E7E-2E1F-D480-6E9B-1F229196C7E6}"/>
              </a:ext>
            </a:extLst>
          </p:cNvPr>
          <p:cNvSpPr>
            <a:spLocks noChangeArrowheads="1"/>
          </p:cNvSpPr>
          <p:nvPr/>
        </p:nvSpPr>
        <p:spPr bwMode="auto">
          <a:xfrm>
            <a:off x="2493180" y="836259"/>
            <a:ext cx="2159794" cy="404813"/>
          </a:xfrm>
          <a:prstGeom prst="roundRect">
            <a:avLst>
              <a:gd name="adj" fmla="val 16667"/>
            </a:avLst>
          </a:prstGeom>
          <a:solidFill>
            <a:schemeClr val="accent4">
              <a:lumMod val="75000"/>
            </a:schemeClr>
          </a:solidFill>
          <a:ln>
            <a:noFill/>
          </a:ln>
          <a:effectLst/>
        </p:spPr>
        <p:txBody>
          <a:bodyPr anchor="ctr"/>
          <a:lstStyle/>
          <a:p>
            <a:pPr algn="ctr"/>
            <a:r>
              <a:rPr lang="es-MX" altLang="es-CL" sz="1500" dirty="0">
                <a:latin typeface="Catamaran" panose="020B0604020202020204" charset="0"/>
                <a:cs typeface="Catamaran" panose="020B0604020202020204" charset="0"/>
              </a:rPr>
              <a:t>Definición real</a:t>
            </a:r>
            <a:endParaRPr lang="es-ES" altLang="es-CL" sz="1500" dirty="0">
              <a:latin typeface="Catamaran" panose="020B0604020202020204" charset="0"/>
              <a:cs typeface="Catamaran" panose="020B0604020202020204" charset="0"/>
            </a:endParaRPr>
          </a:p>
        </p:txBody>
      </p:sp>
      <p:sp>
        <p:nvSpPr>
          <p:cNvPr id="89126" name="AutoShape 38">
            <a:extLst>
              <a:ext uri="{FF2B5EF4-FFF2-40B4-BE49-F238E27FC236}">
                <a16:creationId xmlns:a16="http://schemas.microsoft.com/office/drawing/2014/main" id="{5835FA5D-EE9F-3045-FD99-F6086B2B17D5}"/>
              </a:ext>
            </a:extLst>
          </p:cNvPr>
          <p:cNvSpPr>
            <a:spLocks noChangeArrowheads="1"/>
          </p:cNvSpPr>
          <p:nvPr/>
        </p:nvSpPr>
        <p:spPr bwMode="auto">
          <a:xfrm>
            <a:off x="4732745" y="836259"/>
            <a:ext cx="2159794" cy="404813"/>
          </a:xfrm>
          <a:prstGeom prst="roundRect">
            <a:avLst>
              <a:gd name="adj" fmla="val 16667"/>
            </a:avLst>
          </a:prstGeom>
          <a:solidFill>
            <a:schemeClr val="accent4">
              <a:lumMod val="75000"/>
            </a:schemeClr>
          </a:solidFill>
          <a:ln>
            <a:noFill/>
          </a:ln>
          <a:effectLst/>
        </p:spPr>
        <p:txBody>
          <a:bodyPr anchor="ctr"/>
          <a:lstStyle/>
          <a:p>
            <a:pPr algn="ctr"/>
            <a:r>
              <a:rPr lang="es-MX" altLang="es-CL" sz="1500" dirty="0">
                <a:latin typeface="Catamaran" panose="020B0604020202020204" charset="0"/>
                <a:cs typeface="Catamaran" panose="020B0604020202020204" charset="0"/>
              </a:rPr>
              <a:t>Definición operacional</a:t>
            </a:r>
            <a:endParaRPr lang="es-ES" altLang="es-CL" sz="1500" dirty="0">
              <a:latin typeface="Catamaran" panose="020B0604020202020204" charset="0"/>
              <a:cs typeface="Catamaran" panose="020B0604020202020204" charset="0"/>
            </a:endParaRPr>
          </a:p>
        </p:txBody>
      </p:sp>
      <p:sp>
        <p:nvSpPr>
          <p:cNvPr id="89127" name="AutoShape 39">
            <a:extLst>
              <a:ext uri="{FF2B5EF4-FFF2-40B4-BE49-F238E27FC236}">
                <a16:creationId xmlns:a16="http://schemas.microsoft.com/office/drawing/2014/main" id="{240475F6-2826-8ADD-6345-1C99604FF568}"/>
              </a:ext>
            </a:extLst>
          </p:cNvPr>
          <p:cNvSpPr>
            <a:spLocks noChangeArrowheads="1"/>
          </p:cNvSpPr>
          <p:nvPr/>
        </p:nvSpPr>
        <p:spPr bwMode="auto">
          <a:xfrm>
            <a:off x="1034664" y="1333941"/>
            <a:ext cx="323850" cy="269081"/>
          </a:xfrm>
          <a:prstGeom prst="downArrow">
            <a:avLst>
              <a:gd name="adj1" fmla="val 50000"/>
              <a:gd name="adj2" fmla="val 25000"/>
            </a:avLst>
          </a:prstGeom>
          <a:solidFill>
            <a:schemeClr val="accent4">
              <a:lumMod val="75000"/>
            </a:schemeClr>
          </a:solidFill>
          <a:ln w="9525" algn="ctr">
            <a:solidFill>
              <a:schemeClr val="tx1"/>
            </a:solidFill>
            <a:miter lim="800000"/>
            <a:headEnd/>
            <a:tailEnd/>
          </a:ln>
          <a:effectLst/>
        </p:spPr>
        <p:txBody>
          <a:bodyPr wrap="none" anchor="ctr"/>
          <a:lstStyle/>
          <a:p>
            <a:endParaRPr lang="es-CL" sz="1050"/>
          </a:p>
        </p:txBody>
      </p:sp>
      <p:sp>
        <p:nvSpPr>
          <p:cNvPr id="89128" name="AutoShape 40">
            <a:extLst>
              <a:ext uri="{FF2B5EF4-FFF2-40B4-BE49-F238E27FC236}">
                <a16:creationId xmlns:a16="http://schemas.microsoft.com/office/drawing/2014/main" id="{FBD40B06-0CB8-5B75-35F0-939249FC2FE2}"/>
              </a:ext>
            </a:extLst>
          </p:cNvPr>
          <p:cNvSpPr>
            <a:spLocks noChangeArrowheads="1"/>
          </p:cNvSpPr>
          <p:nvPr/>
        </p:nvSpPr>
        <p:spPr bwMode="auto">
          <a:xfrm>
            <a:off x="3356382" y="1333941"/>
            <a:ext cx="323850" cy="269081"/>
          </a:xfrm>
          <a:prstGeom prst="downArrow">
            <a:avLst>
              <a:gd name="adj1" fmla="val 50000"/>
              <a:gd name="adj2" fmla="val 25000"/>
            </a:avLst>
          </a:prstGeom>
          <a:solidFill>
            <a:schemeClr val="accent4">
              <a:lumMod val="75000"/>
            </a:schemeClr>
          </a:solidFill>
          <a:ln w="9525" algn="ctr">
            <a:solidFill>
              <a:schemeClr val="tx1"/>
            </a:solidFill>
            <a:miter lim="800000"/>
            <a:headEnd/>
            <a:tailEnd/>
          </a:ln>
          <a:effectLst/>
        </p:spPr>
        <p:txBody>
          <a:bodyPr wrap="none" anchor="ctr"/>
          <a:lstStyle/>
          <a:p>
            <a:endParaRPr lang="es-CL" sz="1050"/>
          </a:p>
        </p:txBody>
      </p:sp>
      <p:sp>
        <p:nvSpPr>
          <p:cNvPr id="89129" name="AutoShape 41">
            <a:extLst>
              <a:ext uri="{FF2B5EF4-FFF2-40B4-BE49-F238E27FC236}">
                <a16:creationId xmlns:a16="http://schemas.microsoft.com/office/drawing/2014/main" id="{4BC9DAD3-5BC2-B2ED-FE03-D1A3E36308CA}"/>
              </a:ext>
            </a:extLst>
          </p:cNvPr>
          <p:cNvSpPr>
            <a:spLocks noChangeArrowheads="1"/>
          </p:cNvSpPr>
          <p:nvPr/>
        </p:nvSpPr>
        <p:spPr bwMode="auto">
          <a:xfrm>
            <a:off x="5679292" y="1333941"/>
            <a:ext cx="323850" cy="269081"/>
          </a:xfrm>
          <a:prstGeom prst="downArrow">
            <a:avLst>
              <a:gd name="adj1" fmla="val 50000"/>
              <a:gd name="adj2" fmla="val 25000"/>
            </a:avLst>
          </a:prstGeom>
          <a:solidFill>
            <a:schemeClr val="accent4">
              <a:lumMod val="75000"/>
            </a:schemeClr>
          </a:solidFill>
          <a:ln w="9525" algn="ctr">
            <a:solidFill>
              <a:schemeClr val="tx1"/>
            </a:solidFill>
            <a:miter lim="800000"/>
            <a:headEnd/>
            <a:tailEnd/>
          </a:ln>
          <a:effectLst/>
        </p:spPr>
        <p:txBody>
          <a:bodyPr wrap="none" anchor="ctr"/>
          <a:lstStyle/>
          <a:p>
            <a:endParaRPr lang="es-CL" sz="1050"/>
          </a:p>
        </p:txBody>
      </p:sp>
      <p:sp>
        <p:nvSpPr>
          <p:cNvPr id="2" name="Rectángulo 1">
            <a:extLst>
              <a:ext uri="{FF2B5EF4-FFF2-40B4-BE49-F238E27FC236}">
                <a16:creationId xmlns:a16="http://schemas.microsoft.com/office/drawing/2014/main" id="{974A055C-49EC-EB13-A362-08A9CE151620}"/>
              </a:ext>
            </a:extLst>
          </p:cNvPr>
          <p:cNvSpPr/>
          <p:nvPr/>
        </p:nvSpPr>
        <p:spPr>
          <a:xfrm>
            <a:off x="7457494" y="2817519"/>
            <a:ext cx="1293040" cy="1042867"/>
          </a:xfrm>
          <a:prstGeom prst="rect">
            <a:avLst/>
          </a:prstGeom>
          <a:solidFill>
            <a:schemeClr val="accent5">
              <a:lumMod val="85000"/>
            </a:schemeClr>
          </a:solidFill>
          <a:ln>
            <a:noFill/>
          </a:ln>
          <a:effectLst/>
        </p:spPr>
        <p:txBody>
          <a:bodyPr anchor="ctr"/>
          <a:lstStyle/>
          <a:p>
            <a:pPr algn="ctr"/>
            <a:r>
              <a:rPr lang="es-CL" sz="1500" b="1" dirty="0">
                <a:solidFill>
                  <a:srgbClr val="000000"/>
                </a:solidFill>
                <a:latin typeface="Catamaran" panose="020B0604020202020204" charset="0"/>
                <a:cs typeface="Catamaran" panose="020B0604020202020204" charset="0"/>
              </a:rPr>
              <a:t>Preguntas</a:t>
            </a:r>
          </a:p>
        </p:txBody>
      </p:sp>
      <p:sp>
        <p:nvSpPr>
          <p:cNvPr id="3" name="Flecha: a la derecha 2">
            <a:extLst>
              <a:ext uri="{FF2B5EF4-FFF2-40B4-BE49-F238E27FC236}">
                <a16:creationId xmlns:a16="http://schemas.microsoft.com/office/drawing/2014/main" id="{F401D35A-B0BC-3FD0-53DA-8F9CB864BF81}"/>
              </a:ext>
            </a:extLst>
          </p:cNvPr>
          <p:cNvSpPr/>
          <p:nvPr/>
        </p:nvSpPr>
        <p:spPr>
          <a:xfrm>
            <a:off x="6646689" y="3138928"/>
            <a:ext cx="429206" cy="285750"/>
          </a:xfrm>
          <a:prstGeom prst="rightArrow">
            <a:avLst/>
          </a:prstGeom>
          <a:solidFill>
            <a:schemeClr val="accent5">
              <a:lumMod val="85000"/>
            </a:schemeClr>
          </a:solidFill>
          <a:ln>
            <a:noFill/>
          </a:ln>
          <a:effectLst/>
        </p:spPr>
        <p:txBody>
          <a:bodyPr anchor="ctr"/>
          <a:lstStyle/>
          <a:p>
            <a:pPr algn="ctr"/>
            <a:endParaRPr lang="es-CL" sz="1500" b="1" dirty="0">
              <a:solidFill>
                <a:srgbClr val="000000"/>
              </a:solidFill>
              <a:latin typeface="Catamaran" panose="020B0604020202020204" charset="0"/>
              <a:cs typeface="Catamaran" panose="020B0604020202020204" charset="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a:extLst>
              <a:ext uri="{FF2B5EF4-FFF2-40B4-BE49-F238E27FC236}">
                <a16:creationId xmlns:a16="http://schemas.microsoft.com/office/drawing/2014/main" id="{5F12B6C1-6199-7D52-AEC9-A11C15676518}"/>
              </a:ext>
            </a:extLst>
          </p:cNvPr>
          <p:cNvSpPr>
            <a:spLocks noChangeArrowheads="1"/>
          </p:cNvSpPr>
          <p:nvPr/>
        </p:nvSpPr>
        <p:spPr bwMode="auto">
          <a:xfrm>
            <a:off x="1277541" y="735807"/>
            <a:ext cx="2833688" cy="675085"/>
          </a:xfrm>
          <a:prstGeom prst="rect">
            <a:avLst/>
          </a:prstGeom>
          <a:solidFill>
            <a:schemeClr val="accent4">
              <a:lumMod val="75000"/>
            </a:schemeClr>
          </a:solidFill>
          <a:ln>
            <a:noFill/>
          </a:ln>
          <a:effectLst/>
        </p:spPr>
        <p:txBody>
          <a:bodyPr anchor="ctr"/>
          <a:lstStyle/>
          <a:p>
            <a:r>
              <a:rPr lang="es-ES" altLang="es-CL" sz="900" b="1" dirty="0">
                <a:latin typeface="Catamaran" panose="020B0604020202020204" charset="0"/>
                <a:cs typeface="Catamaran" panose="020B0604020202020204" charset="0"/>
              </a:rPr>
              <a:t>Operacionalización Indicador:</a:t>
            </a:r>
            <a:r>
              <a:rPr lang="es-ES" altLang="es-CL" sz="900" dirty="0">
                <a:latin typeface="Catamaran" panose="020B0604020202020204" charset="0"/>
                <a:cs typeface="Catamaran" panose="020B0604020202020204" charset="0"/>
              </a:rPr>
              <a:t> </a:t>
            </a:r>
          </a:p>
          <a:p>
            <a:r>
              <a:rPr lang="es-ES" altLang="es-CL" sz="900" dirty="0">
                <a:latin typeface="Catamaran" panose="020B0604020202020204" charset="0"/>
                <a:cs typeface="Catamaran" panose="020B0604020202020204" charset="0"/>
              </a:rPr>
              <a:t>Nivel de confianza en que amigos y o familiares ayudarán en caso de problemas </a:t>
            </a:r>
          </a:p>
        </p:txBody>
      </p:sp>
      <p:sp>
        <p:nvSpPr>
          <p:cNvPr id="97283" name="Rectangle 3">
            <a:extLst>
              <a:ext uri="{FF2B5EF4-FFF2-40B4-BE49-F238E27FC236}">
                <a16:creationId xmlns:a16="http://schemas.microsoft.com/office/drawing/2014/main" id="{C5A8228C-65FC-98CE-82AA-9F4B9A77DF41}"/>
              </a:ext>
            </a:extLst>
          </p:cNvPr>
          <p:cNvSpPr>
            <a:spLocks noChangeArrowheads="1"/>
          </p:cNvSpPr>
          <p:nvPr/>
        </p:nvSpPr>
        <p:spPr bwMode="auto">
          <a:xfrm>
            <a:off x="4301729" y="735807"/>
            <a:ext cx="3511153" cy="675085"/>
          </a:xfrm>
          <a:prstGeom prst="rect">
            <a:avLst/>
          </a:prstGeom>
          <a:solidFill>
            <a:schemeClr val="accent5">
              <a:lumMod val="85000"/>
            </a:schemeClr>
          </a:solidFill>
          <a:ln>
            <a:noFill/>
          </a:ln>
          <a:effectLst/>
        </p:spPr>
        <p:txBody>
          <a:bodyPr anchor="ctr"/>
          <a:lstStyle/>
          <a:p>
            <a:r>
              <a:rPr lang="es-ES" altLang="es-CL" sz="900" dirty="0">
                <a:latin typeface="Catamaran" panose="020B0604020202020204" charset="0"/>
                <a:cs typeface="Catamaran" panose="020B0604020202020204" charset="0"/>
              </a:rPr>
              <a:t>Si Ud. se viera enfrentado a un problema importante, de tipo económico, de salud, personal, u otro, ¿cuanta  confianza  tiene  Ud.  que  alguien  que  no  pertenece  a  su  hogar,  esto  es,  amigos conocidos o familiares que no viven en su hogar, le ayudar a solucionar el problema?</a:t>
            </a:r>
          </a:p>
        </p:txBody>
      </p:sp>
      <p:sp>
        <p:nvSpPr>
          <p:cNvPr id="97284" name="Text Box 4">
            <a:extLst>
              <a:ext uri="{FF2B5EF4-FFF2-40B4-BE49-F238E27FC236}">
                <a16:creationId xmlns:a16="http://schemas.microsoft.com/office/drawing/2014/main" id="{1C3945E7-C474-5CDB-8288-96293FA2973F}"/>
              </a:ext>
            </a:extLst>
          </p:cNvPr>
          <p:cNvSpPr txBox="1">
            <a:spLocks noChangeArrowheads="1"/>
          </p:cNvSpPr>
          <p:nvPr/>
        </p:nvSpPr>
        <p:spPr bwMode="auto">
          <a:xfrm>
            <a:off x="1143000" y="4857750"/>
            <a:ext cx="3914775" cy="2077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s-ES" altLang="es-CL" sz="750">
                <a:latin typeface="Catamaran" panose="020B0604020202020204" charset="0"/>
                <a:cs typeface="Catamaran" panose="020B0604020202020204" charset="0"/>
              </a:rPr>
              <a:t>Fuente: PNUD. Desarrollo Humano en Chile. Las paradojas de la modernización. 1998 </a:t>
            </a:r>
            <a:endParaRPr lang="en-US" altLang="es-CL" sz="750">
              <a:latin typeface="Catamaran" panose="020B0604020202020204" charset="0"/>
              <a:cs typeface="Catamaran" panose="020B0604020202020204" charset="0"/>
            </a:endParaRPr>
          </a:p>
        </p:txBody>
      </p:sp>
      <p:sp>
        <p:nvSpPr>
          <p:cNvPr id="97285" name="Rectangle 5">
            <a:extLst>
              <a:ext uri="{FF2B5EF4-FFF2-40B4-BE49-F238E27FC236}">
                <a16:creationId xmlns:a16="http://schemas.microsoft.com/office/drawing/2014/main" id="{4E5E9DDC-B67D-BBA6-CE07-72626D5697D0}"/>
              </a:ext>
            </a:extLst>
          </p:cNvPr>
          <p:cNvSpPr>
            <a:spLocks noChangeArrowheads="1"/>
          </p:cNvSpPr>
          <p:nvPr/>
        </p:nvSpPr>
        <p:spPr bwMode="auto">
          <a:xfrm>
            <a:off x="1277541" y="1551385"/>
            <a:ext cx="2833688" cy="675084"/>
          </a:xfrm>
          <a:prstGeom prst="rect">
            <a:avLst/>
          </a:prstGeom>
          <a:solidFill>
            <a:schemeClr val="accent4">
              <a:lumMod val="75000"/>
            </a:schemeClr>
          </a:solidFill>
          <a:ln>
            <a:noFill/>
          </a:ln>
          <a:effectLst/>
        </p:spPr>
        <p:txBody>
          <a:bodyPr anchor="ctr"/>
          <a:lstStyle/>
          <a:p>
            <a:r>
              <a:rPr lang="es-ES" altLang="es-CL" sz="900" b="1" dirty="0">
                <a:latin typeface="Catamaran" panose="020B0604020202020204" charset="0"/>
                <a:cs typeface="Catamaran" panose="020B0604020202020204" charset="0"/>
              </a:rPr>
              <a:t>Operacionalización Indicador:</a:t>
            </a:r>
            <a:r>
              <a:rPr lang="es-ES" altLang="es-CL" sz="900" dirty="0">
                <a:latin typeface="Catamaran" panose="020B0604020202020204" charset="0"/>
                <a:cs typeface="Catamaran" panose="020B0604020202020204" charset="0"/>
              </a:rPr>
              <a:t> </a:t>
            </a:r>
          </a:p>
          <a:p>
            <a:r>
              <a:rPr lang="es-ES" altLang="es-CL" sz="900" dirty="0">
                <a:latin typeface="Catamaran" panose="020B0604020202020204" charset="0"/>
                <a:cs typeface="Catamaran" panose="020B0604020202020204" charset="0"/>
              </a:rPr>
              <a:t>Evaluación del nivel de dificultad para encontrar trabajo en caso de cesantía</a:t>
            </a:r>
          </a:p>
        </p:txBody>
      </p:sp>
      <p:sp>
        <p:nvSpPr>
          <p:cNvPr id="97286" name="Rectangle 6">
            <a:extLst>
              <a:ext uri="{FF2B5EF4-FFF2-40B4-BE49-F238E27FC236}">
                <a16:creationId xmlns:a16="http://schemas.microsoft.com/office/drawing/2014/main" id="{31F9836B-694F-854B-C953-0209A7E5D7AC}"/>
              </a:ext>
            </a:extLst>
          </p:cNvPr>
          <p:cNvSpPr>
            <a:spLocks noChangeArrowheads="1"/>
          </p:cNvSpPr>
          <p:nvPr/>
        </p:nvSpPr>
        <p:spPr bwMode="auto">
          <a:xfrm>
            <a:off x="4301729" y="1551385"/>
            <a:ext cx="3511153" cy="675084"/>
          </a:xfrm>
          <a:prstGeom prst="rect">
            <a:avLst/>
          </a:prstGeom>
          <a:solidFill>
            <a:schemeClr val="accent5">
              <a:lumMod val="85000"/>
            </a:schemeClr>
          </a:solidFill>
          <a:ln>
            <a:noFill/>
          </a:ln>
          <a:effectLst/>
        </p:spPr>
        <p:txBody>
          <a:bodyPr anchor="ctr"/>
          <a:lstStyle/>
          <a:p>
            <a:r>
              <a:rPr lang="es-ES" altLang="es-CL" sz="900">
                <a:latin typeface="Catamaran" panose="020B0604020202020204" charset="0"/>
                <a:cs typeface="Catamaran" panose="020B0604020202020204" charset="0"/>
              </a:rPr>
              <a:t>Si  Ud.  perdiera  o  dejara  su  actual  fuente  de  trabajo,  ¿cuán  difícil  cree  Ud.  que  le  resultaría encontrar una nueva fuente aceptable para Ud.?</a:t>
            </a:r>
          </a:p>
        </p:txBody>
      </p:sp>
      <p:sp>
        <p:nvSpPr>
          <p:cNvPr id="97287" name="Rectangle 7">
            <a:extLst>
              <a:ext uri="{FF2B5EF4-FFF2-40B4-BE49-F238E27FC236}">
                <a16:creationId xmlns:a16="http://schemas.microsoft.com/office/drawing/2014/main" id="{2D2D0AF2-1626-E0C2-3C96-62869145372B}"/>
              </a:ext>
            </a:extLst>
          </p:cNvPr>
          <p:cNvSpPr>
            <a:spLocks noChangeArrowheads="1"/>
          </p:cNvSpPr>
          <p:nvPr/>
        </p:nvSpPr>
        <p:spPr bwMode="auto">
          <a:xfrm>
            <a:off x="1277541" y="2366963"/>
            <a:ext cx="2833688" cy="675085"/>
          </a:xfrm>
          <a:prstGeom prst="rect">
            <a:avLst/>
          </a:prstGeom>
          <a:solidFill>
            <a:schemeClr val="accent4">
              <a:lumMod val="75000"/>
            </a:schemeClr>
          </a:solidFill>
          <a:ln>
            <a:noFill/>
          </a:ln>
          <a:effectLst/>
        </p:spPr>
        <p:txBody>
          <a:bodyPr anchor="ctr"/>
          <a:lstStyle/>
          <a:p>
            <a:r>
              <a:rPr lang="es-ES" altLang="es-CL" sz="900" b="1">
                <a:latin typeface="Catamaran" panose="020B0604020202020204" charset="0"/>
                <a:cs typeface="Catamaran" panose="020B0604020202020204" charset="0"/>
              </a:rPr>
              <a:t>Operacionalización Indicador:</a:t>
            </a:r>
            <a:r>
              <a:rPr lang="es-ES" altLang="es-CL" sz="900">
                <a:latin typeface="Catamaran" panose="020B0604020202020204" charset="0"/>
                <a:cs typeface="Catamaran" panose="020B0604020202020204" charset="0"/>
              </a:rPr>
              <a:t> </a:t>
            </a:r>
          </a:p>
          <a:p>
            <a:r>
              <a:rPr lang="es-ES" altLang="es-CL" sz="900">
                <a:latin typeface="Catamaran" panose="020B0604020202020204" charset="0"/>
                <a:cs typeface="Catamaran" panose="020B0604020202020204" charset="0"/>
              </a:rPr>
              <a:t>Nivel de confianza de información manejado sobre hechos nacionales o internacionales que pudieran afectar</a:t>
            </a:r>
          </a:p>
        </p:txBody>
      </p:sp>
      <p:sp>
        <p:nvSpPr>
          <p:cNvPr id="97288" name="Rectangle 8">
            <a:extLst>
              <a:ext uri="{FF2B5EF4-FFF2-40B4-BE49-F238E27FC236}">
                <a16:creationId xmlns:a16="http://schemas.microsoft.com/office/drawing/2014/main" id="{69F49294-650D-40CF-0101-FCEBC0653F5B}"/>
              </a:ext>
            </a:extLst>
          </p:cNvPr>
          <p:cNvSpPr>
            <a:spLocks noChangeArrowheads="1"/>
          </p:cNvSpPr>
          <p:nvPr/>
        </p:nvSpPr>
        <p:spPr bwMode="auto">
          <a:xfrm>
            <a:off x="4301729" y="2366963"/>
            <a:ext cx="3511153" cy="675085"/>
          </a:xfrm>
          <a:prstGeom prst="rect">
            <a:avLst/>
          </a:prstGeom>
          <a:solidFill>
            <a:schemeClr val="accent5">
              <a:lumMod val="85000"/>
            </a:schemeClr>
          </a:solidFill>
          <a:ln>
            <a:noFill/>
          </a:ln>
          <a:effectLst/>
        </p:spPr>
        <p:txBody>
          <a:bodyPr anchor="ctr"/>
          <a:lstStyle/>
          <a:p>
            <a:r>
              <a:rPr lang="es-ES" altLang="es-CL" sz="900">
                <a:latin typeface="Catamaran" panose="020B0604020202020204" charset="0"/>
                <a:cs typeface="Catamaran" panose="020B0604020202020204" charset="0"/>
              </a:rPr>
              <a:t>En Chile y en el mundo ocurren permanentemente hechos que pueden afectar de alguna forma su vida. ¿Cuán informado se siente Ud. en relación a estos hechos?</a:t>
            </a:r>
          </a:p>
        </p:txBody>
      </p:sp>
      <p:sp>
        <p:nvSpPr>
          <p:cNvPr id="97289" name="Rectangle 9">
            <a:extLst>
              <a:ext uri="{FF2B5EF4-FFF2-40B4-BE49-F238E27FC236}">
                <a16:creationId xmlns:a16="http://schemas.microsoft.com/office/drawing/2014/main" id="{2EBEFE21-C766-ADB4-1E70-6C4020E31C31}"/>
              </a:ext>
            </a:extLst>
          </p:cNvPr>
          <p:cNvSpPr>
            <a:spLocks noChangeArrowheads="1"/>
          </p:cNvSpPr>
          <p:nvPr/>
        </p:nvSpPr>
        <p:spPr bwMode="auto">
          <a:xfrm>
            <a:off x="1277541" y="3183732"/>
            <a:ext cx="2833688" cy="675085"/>
          </a:xfrm>
          <a:prstGeom prst="rect">
            <a:avLst/>
          </a:prstGeom>
          <a:solidFill>
            <a:schemeClr val="accent4">
              <a:lumMod val="75000"/>
            </a:schemeClr>
          </a:solidFill>
          <a:ln>
            <a:noFill/>
          </a:ln>
          <a:effectLst/>
        </p:spPr>
        <p:txBody>
          <a:bodyPr anchor="ctr"/>
          <a:lstStyle/>
          <a:p>
            <a:r>
              <a:rPr lang="es-ES" altLang="es-CL" sz="900" b="1">
                <a:latin typeface="Catamaran" panose="020B0604020202020204" charset="0"/>
                <a:cs typeface="Catamaran" panose="020B0604020202020204" charset="0"/>
              </a:rPr>
              <a:t>Operacionalización Indicador:</a:t>
            </a:r>
            <a:r>
              <a:rPr lang="es-ES" altLang="es-CL" sz="900">
                <a:latin typeface="Catamaran" panose="020B0604020202020204" charset="0"/>
                <a:cs typeface="Catamaran" panose="020B0604020202020204" charset="0"/>
              </a:rPr>
              <a:t> </a:t>
            </a:r>
          </a:p>
          <a:p>
            <a:r>
              <a:rPr lang="es-ES" altLang="es-CL" sz="900">
                <a:latin typeface="Catamaran" panose="020B0604020202020204" charset="0"/>
                <a:cs typeface="Catamaran" panose="020B0604020202020204" charset="0"/>
              </a:rPr>
              <a:t>Nivel de confianza en la posibilidad de recibir atención de salud oportuna ante una enfermedad menor</a:t>
            </a:r>
          </a:p>
        </p:txBody>
      </p:sp>
      <p:sp>
        <p:nvSpPr>
          <p:cNvPr id="97290" name="Rectangle 10">
            <a:extLst>
              <a:ext uri="{FF2B5EF4-FFF2-40B4-BE49-F238E27FC236}">
                <a16:creationId xmlns:a16="http://schemas.microsoft.com/office/drawing/2014/main" id="{328FD275-6AE0-73D4-9F56-E9E8CC666A0A}"/>
              </a:ext>
            </a:extLst>
          </p:cNvPr>
          <p:cNvSpPr>
            <a:spLocks noChangeArrowheads="1"/>
          </p:cNvSpPr>
          <p:nvPr/>
        </p:nvSpPr>
        <p:spPr bwMode="auto">
          <a:xfrm>
            <a:off x="4301729" y="3183732"/>
            <a:ext cx="3511153" cy="675085"/>
          </a:xfrm>
          <a:prstGeom prst="rect">
            <a:avLst/>
          </a:prstGeom>
          <a:solidFill>
            <a:schemeClr val="accent5">
              <a:lumMod val="85000"/>
            </a:schemeClr>
          </a:solidFill>
          <a:ln>
            <a:noFill/>
          </a:ln>
          <a:effectLst/>
        </p:spPr>
        <p:txBody>
          <a:bodyPr anchor="ctr"/>
          <a:lstStyle/>
          <a:p>
            <a:r>
              <a:rPr lang="es-ES" altLang="es-CL" sz="900">
                <a:latin typeface="Catamaran" panose="020B0604020202020204" charset="0"/>
                <a:cs typeface="Catamaran" panose="020B0604020202020204" charset="0"/>
              </a:rPr>
              <a:t>En  relación  a  una  enfermedad  menor : ¿cuánta  confianza  tiene  Ud.  en  que  recibirá  atención médica oportunamente (no tendrá que esperar demasiado para ser atendido)?</a:t>
            </a:r>
          </a:p>
        </p:txBody>
      </p:sp>
      <p:sp>
        <p:nvSpPr>
          <p:cNvPr id="97291" name="Text Box 11">
            <a:extLst>
              <a:ext uri="{FF2B5EF4-FFF2-40B4-BE49-F238E27FC236}">
                <a16:creationId xmlns:a16="http://schemas.microsoft.com/office/drawing/2014/main" id="{19E56004-8C6D-8F8B-AAD4-82A5E18D0C6D}"/>
              </a:ext>
            </a:extLst>
          </p:cNvPr>
          <p:cNvSpPr txBox="1">
            <a:spLocks noChangeArrowheads="1"/>
          </p:cNvSpPr>
          <p:nvPr/>
        </p:nvSpPr>
        <p:spPr bwMode="auto">
          <a:xfrm>
            <a:off x="1304926" y="4101704"/>
            <a:ext cx="6507956" cy="5770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s-ES" altLang="es-CL" sz="1050" b="1">
                <a:latin typeface="Catamaran" panose="020B0604020202020204" charset="0"/>
                <a:cs typeface="Catamaran" panose="020B0604020202020204" charset="0"/>
              </a:rPr>
              <a:t>Todas las preguntas del cuestionario tienen una misma modalidad de respuesta  que ofrece cuatro distintas intensidades o graduaciones de evaluación, dos en cada sentido (positivo, negativo). Así las evaluaciones pueden ir desde una evaluación muy positiva a una muy negativa.</a:t>
            </a:r>
            <a:endParaRPr lang="en-US" altLang="es-CL" sz="1050" b="1">
              <a:latin typeface="Catamaran" panose="020B0604020202020204" charset="0"/>
              <a:cs typeface="Catamaran" panose="020B0604020202020204" charset="0"/>
            </a:endParaRPr>
          </a:p>
        </p:txBody>
      </p:sp>
      <p:sp>
        <p:nvSpPr>
          <p:cNvPr id="97292" name="Text Box 12">
            <a:extLst>
              <a:ext uri="{FF2B5EF4-FFF2-40B4-BE49-F238E27FC236}">
                <a16:creationId xmlns:a16="http://schemas.microsoft.com/office/drawing/2014/main" id="{DB18DDFF-B581-937A-3C05-4F9FC1D868DC}"/>
              </a:ext>
            </a:extLst>
          </p:cNvPr>
          <p:cNvSpPr txBox="1">
            <a:spLocks noChangeArrowheads="1"/>
          </p:cNvSpPr>
          <p:nvPr/>
        </p:nvSpPr>
        <p:spPr bwMode="auto">
          <a:xfrm>
            <a:off x="1129904" y="66676"/>
            <a:ext cx="6858000" cy="485776"/>
          </a:xfrm>
          <a:prstGeom prst="rect">
            <a:avLst/>
          </a:prstGeom>
          <a:solidFill>
            <a:schemeClr val="accent4">
              <a:lumMod val="75000"/>
            </a:schemeClr>
          </a:solidFill>
          <a:ln>
            <a:noFill/>
          </a:ln>
          <a:effectLst/>
        </p:spPr>
        <p:txBody>
          <a:bodyPr wrap="none" anchor="ctr"/>
          <a:lstStyle/>
          <a:p>
            <a:pPr algn="ctr">
              <a:spcBef>
                <a:spcPct val="50000"/>
              </a:spcBef>
            </a:pPr>
            <a:r>
              <a:rPr lang="es-MX" altLang="es-CL" sz="1800" dirty="0">
                <a:latin typeface="Catamaran" panose="020B0604020202020204" charset="0"/>
                <a:cs typeface="Catamaran" panose="020B0604020202020204" charset="0"/>
              </a:rPr>
              <a:t>Ejemplo 1: Seguridad Humana </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34"/>
          <p:cNvSpPr txBox="1">
            <a:spLocks noGrp="1"/>
          </p:cNvSpPr>
          <p:nvPr>
            <p:ph type="title"/>
          </p:nvPr>
        </p:nvSpPr>
        <p:spPr>
          <a:xfrm>
            <a:off x="126786" y="296191"/>
            <a:ext cx="8890427" cy="1160269"/>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Tipos de </a:t>
            </a:r>
            <a:r>
              <a:rPr lang="en" b="1" dirty="0"/>
              <a:t>preguntas</a:t>
            </a:r>
            <a:endParaRPr b="1" dirty="0"/>
          </a:p>
        </p:txBody>
      </p:sp>
      <p:cxnSp>
        <p:nvCxnSpPr>
          <p:cNvPr id="231" name="Google Shape;231;p34"/>
          <p:cNvCxnSpPr>
            <a:cxnSpLocks/>
          </p:cNvCxnSpPr>
          <p:nvPr/>
        </p:nvCxnSpPr>
        <p:spPr>
          <a:xfrm>
            <a:off x="4318864" y="1563725"/>
            <a:ext cx="3024045" cy="0"/>
          </a:xfrm>
          <a:prstGeom prst="straightConnector1">
            <a:avLst/>
          </a:prstGeom>
          <a:noFill/>
          <a:ln w="38100" cap="flat" cmpd="sng">
            <a:solidFill>
              <a:schemeClr val="lt2"/>
            </a:solidFill>
            <a:prstDash val="solid"/>
            <a:round/>
            <a:headEnd type="none" w="med" len="med"/>
            <a:tailEnd type="none" w="med" len="med"/>
          </a:ln>
        </p:spPr>
      </p:cxnSp>
      <p:pic>
        <p:nvPicPr>
          <p:cNvPr id="5" name="Imagen 4">
            <a:extLst>
              <a:ext uri="{FF2B5EF4-FFF2-40B4-BE49-F238E27FC236}">
                <a16:creationId xmlns:a16="http://schemas.microsoft.com/office/drawing/2014/main" id="{249337B2-BA45-4B80-C91B-89AFA97ED0BB}"/>
              </a:ext>
            </a:extLst>
          </p:cNvPr>
          <p:cNvPicPr>
            <a:picLocks noChangeAspect="1"/>
          </p:cNvPicPr>
          <p:nvPr/>
        </p:nvPicPr>
        <p:blipFill rotWithShape="1">
          <a:blip r:embed="rId3"/>
          <a:srcRect l="15252" t="21010" r="2952" b="8956"/>
          <a:stretch/>
        </p:blipFill>
        <p:spPr>
          <a:xfrm>
            <a:off x="1593562" y="1563725"/>
            <a:ext cx="6199909" cy="3538916"/>
          </a:xfrm>
          <a:prstGeom prst="rect">
            <a:avLst/>
          </a:prstGeom>
        </p:spPr>
      </p:pic>
    </p:spTree>
    <p:extLst>
      <p:ext uri="{BB962C8B-B14F-4D97-AF65-F5344CB8AC3E}">
        <p14:creationId xmlns:p14="http://schemas.microsoft.com/office/powerpoint/2010/main" val="36607351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34"/>
          <p:cNvSpPr txBox="1">
            <a:spLocks noGrp="1"/>
          </p:cNvSpPr>
          <p:nvPr>
            <p:ph type="title"/>
          </p:nvPr>
        </p:nvSpPr>
        <p:spPr>
          <a:xfrm>
            <a:off x="126786" y="2353591"/>
            <a:ext cx="8890427" cy="1160269"/>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a) Tipos de </a:t>
            </a:r>
            <a:r>
              <a:rPr lang="en" b="1" dirty="0"/>
              <a:t>preguntas </a:t>
            </a:r>
            <a:r>
              <a:rPr lang="en" dirty="0"/>
              <a:t>según </a:t>
            </a:r>
            <a:r>
              <a:rPr lang="en" b="1" dirty="0"/>
              <a:t>contenido</a:t>
            </a:r>
            <a:endParaRPr b="1" dirty="0"/>
          </a:p>
        </p:txBody>
      </p:sp>
      <p:cxnSp>
        <p:nvCxnSpPr>
          <p:cNvPr id="231" name="Google Shape;231;p34"/>
          <p:cNvCxnSpPr>
            <a:cxnSpLocks/>
          </p:cNvCxnSpPr>
          <p:nvPr/>
        </p:nvCxnSpPr>
        <p:spPr>
          <a:xfrm>
            <a:off x="4318864" y="1563725"/>
            <a:ext cx="3024045" cy="0"/>
          </a:xfrm>
          <a:prstGeom prst="straightConnector1">
            <a:avLst/>
          </a:prstGeom>
          <a:noFill/>
          <a:ln w="38100" cap="flat" cmpd="sng">
            <a:solidFill>
              <a:schemeClr val="lt2"/>
            </a:solidFill>
            <a:prstDash val="solid"/>
            <a:round/>
            <a:headEnd type="none" w="med" len="med"/>
            <a:tailEnd type="none" w="med" len="med"/>
          </a:ln>
        </p:spPr>
      </p:cxnSp>
    </p:spTree>
    <p:extLst>
      <p:ext uri="{BB962C8B-B14F-4D97-AF65-F5344CB8AC3E}">
        <p14:creationId xmlns:p14="http://schemas.microsoft.com/office/powerpoint/2010/main" val="8096410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ítulo 2">
            <a:extLst>
              <a:ext uri="{FF2B5EF4-FFF2-40B4-BE49-F238E27FC236}">
                <a16:creationId xmlns:a16="http://schemas.microsoft.com/office/drawing/2014/main" id="{1C63E346-07CA-CA7B-B463-481B1BFCCAE5}"/>
              </a:ext>
            </a:extLst>
          </p:cNvPr>
          <p:cNvSpPr>
            <a:spLocks noGrp="1"/>
          </p:cNvSpPr>
          <p:nvPr>
            <p:ph type="subTitle" idx="1"/>
          </p:nvPr>
        </p:nvSpPr>
        <p:spPr>
          <a:xfrm>
            <a:off x="-51238" y="2067700"/>
            <a:ext cx="4360200" cy="1217700"/>
          </a:xfrm>
        </p:spPr>
        <p:txBody>
          <a:bodyPr/>
          <a:lstStyle/>
          <a:p>
            <a:r>
              <a:rPr lang="es-CL" sz="3600" dirty="0"/>
              <a:t>Menti.com</a:t>
            </a:r>
          </a:p>
          <a:p>
            <a:r>
              <a:rPr lang="es-CL" sz="3600" b="1" i="0" dirty="0">
                <a:effectLst/>
                <a:latin typeface="MentiText"/>
              </a:rPr>
              <a:t>4546 3330</a:t>
            </a:r>
            <a:endParaRPr lang="es-CL" sz="3600" dirty="0"/>
          </a:p>
        </p:txBody>
      </p:sp>
      <p:pic>
        <p:nvPicPr>
          <p:cNvPr id="4" name="Imagen 3">
            <a:extLst>
              <a:ext uri="{FF2B5EF4-FFF2-40B4-BE49-F238E27FC236}">
                <a16:creationId xmlns:a16="http://schemas.microsoft.com/office/drawing/2014/main" id="{4A91D275-0019-A14F-333C-2DC53DDD684B}"/>
              </a:ext>
            </a:extLst>
          </p:cNvPr>
          <p:cNvPicPr>
            <a:picLocks noChangeAspect="1"/>
          </p:cNvPicPr>
          <p:nvPr/>
        </p:nvPicPr>
        <p:blipFill>
          <a:blip r:embed="rId2"/>
          <a:stretch>
            <a:fillRect/>
          </a:stretch>
        </p:blipFill>
        <p:spPr>
          <a:xfrm>
            <a:off x="4000500" y="104800"/>
            <a:ext cx="5143500" cy="5143500"/>
          </a:xfrm>
          <a:prstGeom prst="rect">
            <a:avLst/>
          </a:prstGeom>
        </p:spPr>
      </p:pic>
    </p:spTree>
    <p:extLst>
      <p:ext uri="{BB962C8B-B14F-4D97-AF65-F5344CB8AC3E}">
        <p14:creationId xmlns:p14="http://schemas.microsoft.com/office/powerpoint/2010/main" val="23975214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33"/>
          <p:cNvSpPr/>
          <p:nvPr/>
        </p:nvSpPr>
        <p:spPr>
          <a:xfrm>
            <a:off x="3638100" y="1262225"/>
            <a:ext cx="1867800" cy="1110000"/>
          </a:xfrm>
          <a:prstGeom prst="roundRect">
            <a:avLst>
              <a:gd name="adj" fmla="val 50000"/>
            </a:avLst>
          </a:prstGeom>
          <a:noFill/>
          <a:ln w="381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221" name="Google Shape;221;p33"/>
          <p:cNvSpPr txBox="1">
            <a:spLocks noGrp="1"/>
          </p:cNvSpPr>
          <p:nvPr>
            <p:ph type="title"/>
          </p:nvPr>
        </p:nvSpPr>
        <p:spPr>
          <a:xfrm>
            <a:off x="2391900" y="2618576"/>
            <a:ext cx="4360200" cy="1320448"/>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600" b="1" dirty="0"/>
              <a:t>Sintesis sesiónes anteriores</a:t>
            </a:r>
            <a:endParaRPr sz="3600" dirty="0"/>
          </a:p>
        </p:txBody>
      </p:sp>
      <p:sp>
        <p:nvSpPr>
          <p:cNvPr id="222" name="Google Shape;222;p33"/>
          <p:cNvSpPr txBox="1">
            <a:spLocks noGrp="1"/>
          </p:cNvSpPr>
          <p:nvPr>
            <p:ph type="title" idx="2"/>
          </p:nvPr>
        </p:nvSpPr>
        <p:spPr>
          <a:xfrm>
            <a:off x="2996550" y="1262225"/>
            <a:ext cx="3150900" cy="84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01</a:t>
            </a:r>
            <a:endParaRPr dirty="0"/>
          </a:p>
        </p:txBody>
      </p:sp>
      <p:cxnSp>
        <p:nvCxnSpPr>
          <p:cNvPr id="224" name="Google Shape;224;p33"/>
          <p:cNvCxnSpPr/>
          <p:nvPr/>
        </p:nvCxnSpPr>
        <p:spPr>
          <a:xfrm>
            <a:off x="5040750" y="3303625"/>
            <a:ext cx="1106700" cy="0"/>
          </a:xfrm>
          <a:prstGeom prst="straightConnector1">
            <a:avLst/>
          </a:prstGeom>
          <a:noFill/>
          <a:ln w="38100" cap="flat" cmpd="sng">
            <a:solidFill>
              <a:schemeClr val="lt2"/>
            </a:solidFill>
            <a:prstDash val="solid"/>
            <a:round/>
            <a:headEnd type="none" w="med" len="med"/>
            <a:tailEnd type="none" w="med" len="med"/>
          </a:ln>
        </p:spPr>
      </p:cxnSp>
    </p:spTree>
    <p:extLst>
      <p:ext uri="{BB962C8B-B14F-4D97-AF65-F5344CB8AC3E}">
        <p14:creationId xmlns:p14="http://schemas.microsoft.com/office/powerpoint/2010/main" val="79700515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34"/>
          <p:cNvSpPr txBox="1">
            <a:spLocks noGrp="1"/>
          </p:cNvSpPr>
          <p:nvPr>
            <p:ph type="title"/>
          </p:nvPr>
        </p:nvSpPr>
        <p:spPr>
          <a:xfrm>
            <a:off x="61471" y="545573"/>
            <a:ext cx="8890427" cy="1160269"/>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Ejemplo preguntas de </a:t>
            </a:r>
            <a:r>
              <a:rPr lang="en" b="1" dirty="0"/>
              <a:t>Contenido</a:t>
            </a:r>
            <a:endParaRPr b="1" dirty="0"/>
          </a:p>
        </p:txBody>
      </p:sp>
      <p:cxnSp>
        <p:nvCxnSpPr>
          <p:cNvPr id="231" name="Google Shape;231;p34"/>
          <p:cNvCxnSpPr/>
          <p:nvPr/>
        </p:nvCxnSpPr>
        <p:spPr>
          <a:xfrm>
            <a:off x="5039300" y="2325725"/>
            <a:ext cx="1016700" cy="0"/>
          </a:xfrm>
          <a:prstGeom prst="straightConnector1">
            <a:avLst/>
          </a:prstGeom>
          <a:noFill/>
          <a:ln w="38100" cap="flat" cmpd="sng">
            <a:solidFill>
              <a:schemeClr val="lt2"/>
            </a:solidFill>
            <a:prstDash val="solid"/>
            <a:round/>
            <a:headEnd type="none" w="med" len="med"/>
            <a:tailEnd type="none" w="med" len="med"/>
          </a:ln>
        </p:spPr>
      </p:cxnSp>
      <p:sp>
        <p:nvSpPr>
          <p:cNvPr id="4" name="Google Shape;230;p34">
            <a:extLst>
              <a:ext uri="{FF2B5EF4-FFF2-40B4-BE49-F238E27FC236}">
                <a16:creationId xmlns:a16="http://schemas.microsoft.com/office/drawing/2014/main" id="{7FCAFE68-EE9D-2D46-A4B9-BCF1CA85D2C3}"/>
              </a:ext>
            </a:extLst>
          </p:cNvPr>
          <p:cNvSpPr txBox="1">
            <a:spLocks/>
          </p:cNvSpPr>
          <p:nvPr/>
        </p:nvSpPr>
        <p:spPr>
          <a:xfrm>
            <a:off x="319135" y="1629014"/>
            <a:ext cx="8233194" cy="3373291"/>
          </a:xfrm>
          <a:prstGeom prst="rect">
            <a:avLst/>
          </a:prstGeom>
          <a:noFill/>
          <a:ln>
            <a:noFill/>
          </a:ln>
        </p:spPr>
        <p:txBody>
          <a:bodyPr spcFirstLastPara="1" wrap="square" lIns="91425" tIns="91425" rIns="91425" bIns="91425" numCol="2"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Catamaran"/>
              <a:buNone/>
              <a:defRPr sz="1600" b="0" i="0" u="none" strike="noStrike" cap="none">
                <a:solidFill>
                  <a:schemeClr val="dk1"/>
                </a:solidFill>
                <a:latin typeface="Catamaran"/>
                <a:ea typeface="Catamaran"/>
                <a:cs typeface="Catamaran"/>
                <a:sym typeface="Catamaran"/>
              </a:defRPr>
            </a:lvl1pPr>
            <a:lvl2pPr marL="914400" marR="0" lvl="1"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2pPr>
            <a:lvl3pPr marL="1371600" marR="0" lvl="2"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3pPr>
            <a:lvl4pPr marL="1828800" marR="0" lvl="3"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4pPr>
            <a:lvl5pPr marL="2286000" marR="0" lvl="4"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5pPr>
            <a:lvl6pPr marL="2743200" marR="0" lvl="5"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6pPr>
            <a:lvl7pPr marL="3200400" marR="0" lvl="6"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7pPr>
            <a:lvl8pPr marL="3657600" marR="0" lvl="7"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8pPr>
            <a:lvl9pPr marL="4114800" marR="0" lvl="8" indent="-317500" algn="ctr" rtl="0">
              <a:lnSpc>
                <a:spcPct val="100000"/>
              </a:lnSpc>
              <a:spcBef>
                <a:spcPts val="1600"/>
              </a:spcBef>
              <a:spcAft>
                <a:spcPts val="160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9pPr>
          </a:lstStyle>
          <a:p>
            <a:pPr marL="285750" indent="-285750" algn="l">
              <a:buFont typeface="Arial" panose="020B0604020202020204" pitchFamily="34" charset="0"/>
              <a:buChar char="•"/>
            </a:pPr>
            <a:r>
              <a:rPr lang="es-ES" sz="1400" b="1" dirty="0"/>
              <a:t>A) PREGUNTAS DE HECHOS</a:t>
            </a:r>
          </a:p>
          <a:p>
            <a:pPr marL="285750" indent="-285750" algn="l">
              <a:buFont typeface="Arial" panose="020B0604020202020204" pitchFamily="34" charset="0"/>
              <a:buChar char="•"/>
            </a:pPr>
            <a:r>
              <a:rPr lang="es-ES" sz="1400" dirty="0"/>
              <a:t>Ejemplo 1 (Estado Civil): Independiente de si usted vive o no con su pareja, ¿podría decirme cuál es su estado civil actual?: </a:t>
            </a:r>
          </a:p>
          <a:p>
            <a:pPr marL="742950" lvl="1" indent="-285750" algn="l">
              <a:buFont typeface="Arial" panose="020B0604020202020204" pitchFamily="34" charset="0"/>
              <a:buChar char="•"/>
            </a:pPr>
            <a:r>
              <a:rPr lang="es-ES" dirty="0"/>
              <a:t>Casado(a) por primera vez </a:t>
            </a:r>
          </a:p>
          <a:p>
            <a:pPr marL="742950" lvl="1" indent="-285750" algn="l">
              <a:buFont typeface="Arial" panose="020B0604020202020204" pitchFamily="34" charset="0"/>
              <a:buChar char="•"/>
            </a:pPr>
            <a:r>
              <a:rPr lang="es-ES" dirty="0"/>
              <a:t>Casado(a) por segunda vez o más </a:t>
            </a:r>
          </a:p>
          <a:p>
            <a:pPr marL="742950" lvl="1" indent="-285750" algn="l">
              <a:buFont typeface="Arial" panose="020B0604020202020204" pitchFamily="34" charset="0"/>
              <a:buChar char="•"/>
            </a:pPr>
            <a:r>
              <a:rPr lang="es-ES" dirty="0"/>
              <a:t>Casado(a) legalmente, pero separado de hecho</a:t>
            </a:r>
          </a:p>
          <a:p>
            <a:pPr marL="742950" lvl="1" indent="-285750" algn="l">
              <a:buFont typeface="Arial" panose="020B0604020202020204" pitchFamily="34" charset="0"/>
              <a:buChar char="•"/>
            </a:pPr>
            <a:r>
              <a:rPr lang="es-ES" dirty="0"/>
              <a:t>Divorciado</a:t>
            </a:r>
          </a:p>
          <a:p>
            <a:pPr marL="742950" lvl="1" indent="-285750" algn="l">
              <a:buFont typeface="Arial" panose="020B0604020202020204" pitchFamily="34" charset="0"/>
              <a:buChar char="•"/>
            </a:pPr>
            <a:endParaRPr lang="es-ES" dirty="0"/>
          </a:p>
          <a:p>
            <a:pPr marL="457200" lvl="1" indent="0" algn="l"/>
            <a:endParaRPr lang="es-ES" dirty="0"/>
          </a:p>
          <a:p>
            <a:pPr marL="457200" lvl="1" indent="0" algn="l"/>
            <a:endParaRPr lang="es-ES" dirty="0"/>
          </a:p>
          <a:p>
            <a:pPr marL="742950" lvl="1" indent="-285750" algn="l">
              <a:buFont typeface="Arial" panose="020B0604020202020204" pitchFamily="34" charset="0"/>
              <a:buChar char="•"/>
            </a:pPr>
            <a:r>
              <a:rPr lang="es-ES" dirty="0"/>
              <a:t>Soltero(a), pero con un matrimonio legalmente anulado</a:t>
            </a:r>
          </a:p>
          <a:p>
            <a:pPr marL="742950" lvl="1" indent="-285750" algn="l">
              <a:buFont typeface="Arial" panose="020B0604020202020204" pitchFamily="34" charset="0"/>
              <a:buChar char="•"/>
            </a:pPr>
            <a:r>
              <a:rPr lang="es-ES" dirty="0"/>
              <a:t>Soltero(a), nunca se ha casado</a:t>
            </a:r>
          </a:p>
          <a:p>
            <a:pPr marL="742950" lvl="1" indent="-285750" algn="l">
              <a:buFont typeface="Arial" panose="020B0604020202020204" pitchFamily="34" charset="0"/>
              <a:buChar char="•"/>
            </a:pPr>
            <a:r>
              <a:rPr lang="es-ES" dirty="0"/>
              <a:t>Viudo(a)</a:t>
            </a:r>
          </a:p>
          <a:p>
            <a:pPr marL="742950" lvl="1" indent="-285750" algn="l">
              <a:buFont typeface="Arial" panose="020B0604020202020204" pitchFamily="34" charset="0"/>
              <a:buChar char="•"/>
            </a:pPr>
            <a:r>
              <a:rPr lang="es-ES" dirty="0"/>
              <a:t>No sabe</a:t>
            </a:r>
          </a:p>
          <a:p>
            <a:pPr marL="742950" lvl="1" indent="-285750" algn="l">
              <a:buFont typeface="Arial" panose="020B0604020202020204" pitchFamily="34" charset="0"/>
              <a:buChar char="•"/>
            </a:pPr>
            <a:r>
              <a:rPr lang="es-ES" dirty="0"/>
              <a:t>No responde</a:t>
            </a:r>
          </a:p>
        </p:txBody>
      </p:sp>
    </p:spTree>
    <p:extLst>
      <p:ext uri="{BB962C8B-B14F-4D97-AF65-F5344CB8AC3E}">
        <p14:creationId xmlns:p14="http://schemas.microsoft.com/office/powerpoint/2010/main" val="315631461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cxnSp>
        <p:nvCxnSpPr>
          <p:cNvPr id="231" name="Google Shape;231;p34"/>
          <p:cNvCxnSpPr/>
          <p:nvPr/>
        </p:nvCxnSpPr>
        <p:spPr>
          <a:xfrm>
            <a:off x="5039300" y="2325725"/>
            <a:ext cx="1016700" cy="0"/>
          </a:xfrm>
          <a:prstGeom prst="straightConnector1">
            <a:avLst/>
          </a:prstGeom>
          <a:noFill/>
          <a:ln w="38100" cap="flat" cmpd="sng">
            <a:solidFill>
              <a:schemeClr val="lt2"/>
            </a:solidFill>
            <a:prstDash val="solid"/>
            <a:round/>
            <a:headEnd type="none" w="med" len="med"/>
            <a:tailEnd type="none" w="med" len="med"/>
          </a:ln>
        </p:spPr>
      </p:cxnSp>
      <p:sp>
        <p:nvSpPr>
          <p:cNvPr id="4" name="Google Shape;230;p34">
            <a:extLst>
              <a:ext uri="{FF2B5EF4-FFF2-40B4-BE49-F238E27FC236}">
                <a16:creationId xmlns:a16="http://schemas.microsoft.com/office/drawing/2014/main" id="{7FCAFE68-EE9D-2D46-A4B9-BCF1CA85D2C3}"/>
              </a:ext>
            </a:extLst>
          </p:cNvPr>
          <p:cNvSpPr txBox="1">
            <a:spLocks/>
          </p:cNvSpPr>
          <p:nvPr/>
        </p:nvSpPr>
        <p:spPr>
          <a:xfrm>
            <a:off x="319135" y="381000"/>
            <a:ext cx="8139065" cy="4621305"/>
          </a:xfrm>
          <a:prstGeom prst="rect">
            <a:avLst/>
          </a:prstGeom>
          <a:noFill/>
          <a:ln>
            <a:noFill/>
          </a:ln>
        </p:spPr>
        <p:txBody>
          <a:bodyPr spcFirstLastPara="1" wrap="square" lIns="91425" tIns="91425" rIns="91425" bIns="91425" numCol="2"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Catamaran"/>
              <a:buNone/>
              <a:defRPr sz="1600" b="0" i="0" u="none" strike="noStrike" cap="none">
                <a:solidFill>
                  <a:schemeClr val="dk1"/>
                </a:solidFill>
                <a:latin typeface="Catamaran"/>
                <a:ea typeface="Catamaran"/>
                <a:cs typeface="Catamaran"/>
                <a:sym typeface="Catamaran"/>
              </a:defRPr>
            </a:lvl1pPr>
            <a:lvl2pPr marL="914400" marR="0" lvl="1"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2pPr>
            <a:lvl3pPr marL="1371600" marR="0" lvl="2"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3pPr>
            <a:lvl4pPr marL="1828800" marR="0" lvl="3"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4pPr>
            <a:lvl5pPr marL="2286000" marR="0" lvl="4"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5pPr>
            <a:lvl6pPr marL="2743200" marR="0" lvl="5"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6pPr>
            <a:lvl7pPr marL="3200400" marR="0" lvl="6"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7pPr>
            <a:lvl8pPr marL="3657600" marR="0" lvl="7"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8pPr>
            <a:lvl9pPr marL="4114800" marR="0" lvl="8" indent="-317500" algn="ctr" rtl="0">
              <a:lnSpc>
                <a:spcPct val="100000"/>
              </a:lnSpc>
              <a:spcBef>
                <a:spcPts val="1600"/>
              </a:spcBef>
              <a:spcAft>
                <a:spcPts val="160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9pPr>
          </a:lstStyle>
          <a:p>
            <a:pPr marL="285750" indent="-285750" algn="l">
              <a:buFont typeface="Arial" panose="020B0604020202020204" pitchFamily="34" charset="0"/>
              <a:buChar char="•"/>
            </a:pPr>
            <a:r>
              <a:rPr lang="es-ES" sz="1400" b="1" dirty="0"/>
              <a:t>Ejemplo: 1 (Estado Civil) </a:t>
            </a:r>
          </a:p>
          <a:p>
            <a:pPr marL="285750" indent="-285750" algn="l">
              <a:buFont typeface="Arial" panose="020B0604020202020204" pitchFamily="34" charset="0"/>
              <a:buChar char="•"/>
            </a:pPr>
            <a:r>
              <a:rPr lang="es-ES" sz="1400" b="1" dirty="0"/>
              <a:t>¿Y actualmente tiene pareja?</a:t>
            </a:r>
          </a:p>
          <a:p>
            <a:pPr marL="285750" indent="-285750" algn="l">
              <a:buFont typeface="Arial" panose="020B0604020202020204" pitchFamily="34" charset="0"/>
              <a:buChar char="•"/>
            </a:pPr>
            <a:endParaRPr lang="es-ES" sz="1400" b="1" dirty="0"/>
          </a:p>
          <a:p>
            <a:pPr marL="285750" indent="-285750" algn="l">
              <a:buFont typeface="Arial" panose="020B0604020202020204" pitchFamily="34" charset="0"/>
              <a:buChar char="•"/>
            </a:pPr>
            <a:r>
              <a:rPr lang="es-ES" sz="1400" dirty="0"/>
              <a:t>Si </a:t>
            </a:r>
          </a:p>
          <a:p>
            <a:pPr marL="285750" indent="-285750" algn="l">
              <a:buFont typeface="Arial" panose="020B0604020202020204" pitchFamily="34" charset="0"/>
              <a:buChar char="•"/>
            </a:pPr>
            <a:r>
              <a:rPr lang="es-ES" sz="1400" dirty="0"/>
              <a:t>No → PASAR a PX...</a:t>
            </a:r>
          </a:p>
          <a:p>
            <a:pPr marL="285750" indent="-285750" algn="l">
              <a:buFont typeface="Arial" panose="020B0604020202020204" pitchFamily="34" charset="0"/>
              <a:buChar char="•"/>
            </a:pPr>
            <a:r>
              <a:rPr lang="es-ES" sz="1400" dirty="0"/>
              <a:t>NS</a:t>
            </a:r>
          </a:p>
          <a:p>
            <a:pPr marL="285750" indent="-285750" algn="l">
              <a:buFont typeface="Arial" panose="020B0604020202020204" pitchFamily="34" charset="0"/>
              <a:buChar char="•"/>
            </a:pPr>
            <a:r>
              <a:rPr lang="es-ES" sz="1400" dirty="0"/>
              <a:t>NR</a:t>
            </a:r>
          </a:p>
          <a:p>
            <a:pPr marL="285750" indent="-285750" algn="l">
              <a:buFont typeface="Arial" panose="020B0604020202020204" pitchFamily="34" charset="0"/>
              <a:buChar char="•"/>
            </a:pPr>
            <a:endParaRPr lang="es-ES" sz="1400" dirty="0"/>
          </a:p>
          <a:p>
            <a:pPr marL="285750" indent="-285750" algn="l">
              <a:buFont typeface="Arial" panose="020B0604020202020204" pitchFamily="34" charset="0"/>
              <a:buChar char="•"/>
            </a:pPr>
            <a:r>
              <a:rPr lang="es-ES" sz="1400" dirty="0"/>
              <a:t>¿Vive actualmente con su pareja?</a:t>
            </a:r>
          </a:p>
          <a:p>
            <a:pPr marL="285750" indent="-285750" algn="l">
              <a:buFont typeface="Arial" panose="020B0604020202020204" pitchFamily="34" charset="0"/>
              <a:buChar char="•"/>
            </a:pPr>
            <a:r>
              <a:rPr lang="es-ES" sz="1400" dirty="0"/>
              <a:t>Si</a:t>
            </a:r>
          </a:p>
          <a:p>
            <a:pPr marL="285750" indent="-285750" algn="l">
              <a:buFont typeface="Arial" panose="020B0604020202020204" pitchFamily="34" charset="0"/>
              <a:buChar char="•"/>
            </a:pPr>
            <a:r>
              <a:rPr lang="es-ES" sz="1400" dirty="0"/>
              <a:t>No </a:t>
            </a:r>
          </a:p>
          <a:p>
            <a:pPr marL="285750" indent="-285750" algn="l">
              <a:buFont typeface="Arial" panose="020B0604020202020204" pitchFamily="34" charset="0"/>
              <a:buChar char="•"/>
            </a:pPr>
            <a:r>
              <a:rPr lang="es-ES" sz="1400" dirty="0"/>
              <a:t>NS</a:t>
            </a:r>
          </a:p>
          <a:p>
            <a:pPr marL="285750" indent="-285750" algn="l">
              <a:buFont typeface="Arial" panose="020B0604020202020204" pitchFamily="34" charset="0"/>
              <a:buChar char="•"/>
            </a:pPr>
            <a:r>
              <a:rPr lang="es-ES" sz="1400" dirty="0"/>
              <a:t>NR</a:t>
            </a:r>
          </a:p>
          <a:p>
            <a:pPr marL="285750" indent="-285750" algn="l">
              <a:buFont typeface="Arial" panose="020B0604020202020204" pitchFamily="34" charset="0"/>
              <a:buChar char="•"/>
            </a:pPr>
            <a:endParaRPr lang="es-ES" sz="1400" dirty="0"/>
          </a:p>
          <a:p>
            <a:pPr marL="285750" indent="-285750" algn="l">
              <a:buFont typeface="Arial" panose="020B0604020202020204" pitchFamily="34" charset="0"/>
              <a:buChar char="•"/>
            </a:pPr>
            <a:r>
              <a:rPr lang="es-ES" sz="1400" b="1" dirty="0"/>
              <a:t>Ejemplo 2: </a:t>
            </a:r>
          </a:p>
          <a:p>
            <a:pPr marL="285750" indent="-285750" algn="l">
              <a:buFont typeface="Arial" panose="020B0604020202020204" pitchFamily="34" charset="0"/>
              <a:buChar char="•"/>
            </a:pPr>
            <a:r>
              <a:rPr lang="es-ES" sz="1400" dirty="0"/>
              <a:t>Con que género se identifica?</a:t>
            </a:r>
          </a:p>
          <a:p>
            <a:pPr marL="285750" indent="-285750" algn="l">
              <a:buFont typeface="Arial" panose="020B0604020202020204" pitchFamily="34" charset="0"/>
              <a:buChar char="•"/>
            </a:pPr>
            <a:r>
              <a:rPr lang="es-ES" sz="1400" dirty="0"/>
              <a:t>Hombre</a:t>
            </a:r>
          </a:p>
          <a:p>
            <a:pPr marL="285750" indent="-285750" algn="l">
              <a:buFont typeface="Arial" panose="020B0604020202020204" pitchFamily="34" charset="0"/>
              <a:buChar char="•"/>
            </a:pPr>
            <a:r>
              <a:rPr lang="es-ES" sz="1400" dirty="0"/>
              <a:t>Mujer</a:t>
            </a:r>
          </a:p>
          <a:p>
            <a:pPr marL="285750" indent="-285750" algn="l">
              <a:buFont typeface="Arial" panose="020B0604020202020204" pitchFamily="34" charset="0"/>
              <a:buChar char="•"/>
            </a:pPr>
            <a:endParaRPr lang="es-ES" sz="1400" dirty="0"/>
          </a:p>
          <a:p>
            <a:pPr marL="285750" indent="-285750" algn="l">
              <a:buFont typeface="Arial" panose="020B0604020202020204" pitchFamily="34" charset="0"/>
              <a:buChar char="•"/>
            </a:pPr>
            <a:r>
              <a:rPr lang="es-ES" sz="1400" dirty="0"/>
              <a:t>¿Son exhaustivas las categorías?</a:t>
            </a:r>
          </a:p>
          <a:p>
            <a:pPr marL="285750" indent="-285750" algn="l">
              <a:buFont typeface="Arial" panose="020B0604020202020204" pitchFamily="34" charset="0"/>
              <a:buChar char="•"/>
            </a:pPr>
            <a:endParaRPr lang="es-ES" dirty="0"/>
          </a:p>
        </p:txBody>
      </p:sp>
      <p:pic>
        <p:nvPicPr>
          <p:cNvPr id="2" name="Imagen 1">
            <a:extLst>
              <a:ext uri="{FF2B5EF4-FFF2-40B4-BE49-F238E27FC236}">
                <a16:creationId xmlns:a16="http://schemas.microsoft.com/office/drawing/2014/main" id="{F46034EE-B76F-792E-3AD4-C2BAD0F1A1F5}"/>
              </a:ext>
            </a:extLst>
          </p:cNvPr>
          <p:cNvPicPr>
            <a:picLocks noChangeAspect="1"/>
          </p:cNvPicPr>
          <p:nvPr/>
        </p:nvPicPr>
        <p:blipFill rotWithShape="1">
          <a:blip r:embed="rId3"/>
          <a:srcRect r="66259"/>
          <a:stretch/>
        </p:blipFill>
        <p:spPr>
          <a:xfrm>
            <a:off x="4980011" y="157290"/>
            <a:ext cx="3478189" cy="5068724"/>
          </a:xfrm>
          <a:prstGeom prst="rect">
            <a:avLst/>
          </a:prstGeom>
        </p:spPr>
      </p:pic>
    </p:spTree>
    <p:extLst>
      <p:ext uri="{BB962C8B-B14F-4D97-AF65-F5344CB8AC3E}">
        <p14:creationId xmlns:p14="http://schemas.microsoft.com/office/powerpoint/2010/main" val="30558464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34"/>
          <p:cNvSpPr txBox="1">
            <a:spLocks noGrp="1"/>
          </p:cNvSpPr>
          <p:nvPr>
            <p:ph type="title"/>
          </p:nvPr>
        </p:nvSpPr>
        <p:spPr>
          <a:xfrm>
            <a:off x="61471" y="545573"/>
            <a:ext cx="8890427" cy="1160269"/>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Nivel SocioEconómico</a:t>
            </a:r>
            <a:endParaRPr b="1" dirty="0"/>
          </a:p>
        </p:txBody>
      </p:sp>
      <p:cxnSp>
        <p:nvCxnSpPr>
          <p:cNvPr id="231" name="Google Shape;231;p34"/>
          <p:cNvCxnSpPr/>
          <p:nvPr/>
        </p:nvCxnSpPr>
        <p:spPr>
          <a:xfrm>
            <a:off x="5039300" y="2325725"/>
            <a:ext cx="1016700" cy="0"/>
          </a:xfrm>
          <a:prstGeom prst="straightConnector1">
            <a:avLst/>
          </a:prstGeom>
          <a:noFill/>
          <a:ln w="38100" cap="flat" cmpd="sng">
            <a:solidFill>
              <a:schemeClr val="lt2"/>
            </a:solidFill>
            <a:prstDash val="solid"/>
            <a:round/>
            <a:headEnd type="none" w="med" len="med"/>
            <a:tailEnd type="none" w="med" len="med"/>
          </a:ln>
        </p:spPr>
      </p:cxnSp>
      <p:sp>
        <p:nvSpPr>
          <p:cNvPr id="4" name="Google Shape;230;p34">
            <a:extLst>
              <a:ext uri="{FF2B5EF4-FFF2-40B4-BE49-F238E27FC236}">
                <a16:creationId xmlns:a16="http://schemas.microsoft.com/office/drawing/2014/main" id="{7FCAFE68-EE9D-2D46-A4B9-BCF1CA85D2C3}"/>
              </a:ext>
            </a:extLst>
          </p:cNvPr>
          <p:cNvSpPr txBox="1">
            <a:spLocks/>
          </p:cNvSpPr>
          <p:nvPr/>
        </p:nvSpPr>
        <p:spPr>
          <a:xfrm>
            <a:off x="319135" y="1629014"/>
            <a:ext cx="8233194" cy="337329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Catamaran"/>
              <a:buNone/>
              <a:defRPr sz="1600" b="0" i="0" u="none" strike="noStrike" cap="none">
                <a:solidFill>
                  <a:schemeClr val="dk1"/>
                </a:solidFill>
                <a:latin typeface="Catamaran"/>
                <a:ea typeface="Catamaran"/>
                <a:cs typeface="Catamaran"/>
                <a:sym typeface="Catamaran"/>
              </a:defRPr>
            </a:lvl1pPr>
            <a:lvl2pPr marL="914400" marR="0" lvl="1"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2pPr>
            <a:lvl3pPr marL="1371600" marR="0" lvl="2"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3pPr>
            <a:lvl4pPr marL="1828800" marR="0" lvl="3"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4pPr>
            <a:lvl5pPr marL="2286000" marR="0" lvl="4"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5pPr>
            <a:lvl6pPr marL="2743200" marR="0" lvl="5"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6pPr>
            <a:lvl7pPr marL="3200400" marR="0" lvl="6"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7pPr>
            <a:lvl8pPr marL="3657600" marR="0" lvl="7"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8pPr>
            <a:lvl9pPr marL="4114800" marR="0" lvl="8" indent="-317500" algn="ctr" rtl="0">
              <a:lnSpc>
                <a:spcPct val="100000"/>
              </a:lnSpc>
              <a:spcBef>
                <a:spcPts val="1600"/>
              </a:spcBef>
              <a:spcAft>
                <a:spcPts val="160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9pPr>
          </a:lstStyle>
          <a:p>
            <a:pPr marL="285750" indent="-285750" algn="l">
              <a:buFont typeface="Arial" panose="020B0604020202020204" pitchFamily="34" charset="0"/>
              <a:buChar char="•"/>
            </a:pPr>
            <a:r>
              <a:rPr lang="es-ES" sz="2400" dirty="0"/>
              <a:t>Carácter compuesto</a:t>
            </a:r>
          </a:p>
        </p:txBody>
      </p:sp>
    </p:spTree>
    <p:extLst>
      <p:ext uri="{BB962C8B-B14F-4D97-AF65-F5344CB8AC3E}">
        <p14:creationId xmlns:p14="http://schemas.microsoft.com/office/powerpoint/2010/main" val="360662599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cxnSp>
        <p:nvCxnSpPr>
          <p:cNvPr id="231" name="Google Shape;231;p34"/>
          <p:cNvCxnSpPr/>
          <p:nvPr/>
        </p:nvCxnSpPr>
        <p:spPr>
          <a:xfrm>
            <a:off x="5039300" y="2325725"/>
            <a:ext cx="1016700" cy="0"/>
          </a:xfrm>
          <a:prstGeom prst="straightConnector1">
            <a:avLst/>
          </a:prstGeom>
          <a:noFill/>
          <a:ln w="38100" cap="flat" cmpd="sng">
            <a:solidFill>
              <a:schemeClr val="lt2"/>
            </a:solidFill>
            <a:prstDash val="solid"/>
            <a:round/>
            <a:headEnd type="none" w="med" len="med"/>
            <a:tailEnd type="none" w="med" len="med"/>
          </a:ln>
        </p:spPr>
      </p:cxnSp>
      <p:sp>
        <p:nvSpPr>
          <p:cNvPr id="4" name="Google Shape;230;p34">
            <a:extLst>
              <a:ext uri="{FF2B5EF4-FFF2-40B4-BE49-F238E27FC236}">
                <a16:creationId xmlns:a16="http://schemas.microsoft.com/office/drawing/2014/main" id="{7FCAFE68-EE9D-2D46-A4B9-BCF1CA85D2C3}"/>
              </a:ext>
            </a:extLst>
          </p:cNvPr>
          <p:cNvSpPr txBox="1">
            <a:spLocks/>
          </p:cNvSpPr>
          <p:nvPr/>
        </p:nvSpPr>
        <p:spPr>
          <a:xfrm>
            <a:off x="319135" y="67180"/>
            <a:ext cx="8138132" cy="4935125"/>
          </a:xfrm>
          <a:prstGeom prst="rect">
            <a:avLst/>
          </a:prstGeom>
          <a:noFill/>
          <a:ln>
            <a:noFill/>
          </a:ln>
        </p:spPr>
        <p:txBody>
          <a:bodyPr spcFirstLastPara="1" wrap="square" lIns="91425" tIns="91425" rIns="91425" bIns="91425" numCol="2"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Catamaran"/>
              <a:buNone/>
              <a:defRPr sz="1600" b="0" i="0" u="none" strike="noStrike" cap="none">
                <a:solidFill>
                  <a:schemeClr val="dk1"/>
                </a:solidFill>
                <a:latin typeface="Catamaran"/>
                <a:ea typeface="Catamaran"/>
                <a:cs typeface="Catamaran"/>
                <a:sym typeface="Catamaran"/>
              </a:defRPr>
            </a:lvl1pPr>
            <a:lvl2pPr marL="914400" marR="0" lvl="1"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2pPr>
            <a:lvl3pPr marL="1371600" marR="0" lvl="2"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3pPr>
            <a:lvl4pPr marL="1828800" marR="0" lvl="3"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4pPr>
            <a:lvl5pPr marL="2286000" marR="0" lvl="4"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5pPr>
            <a:lvl6pPr marL="2743200" marR="0" lvl="5"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6pPr>
            <a:lvl7pPr marL="3200400" marR="0" lvl="6"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7pPr>
            <a:lvl8pPr marL="3657600" marR="0" lvl="7"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8pPr>
            <a:lvl9pPr marL="4114800" marR="0" lvl="8" indent="-317500" algn="ctr" rtl="0">
              <a:lnSpc>
                <a:spcPct val="100000"/>
              </a:lnSpc>
              <a:spcBef>
                <a:spcPts val="1600"/>
              </a:spcBef>
              <a:spcAft>
                <a:spcPts val="160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9pPr>
          </a:lstStyle>
          <a:p>
            <a:pPr marL="0" indent="0" algn="l"/>
            <a:r>
              <a:rPr lang="es-ES" sz="2000" dirty="0"/>
              <a:t>OCUPACIÓN</a:t>
            </a:r>
          </a:p>
          <a:p>
            <a:pPr marL="285750" indent="-285750" algn="l">
              <a:buFont typeface="Arial" panose="020B0604020202020204" pitchFamily="34" charset="0"/>
              <a:buChar char="•"/>
            </a:pPr>
            <a:r>
              <a:rPr lang="es-ES" sz="2000" dirty="0"/>
              <a:t> </a:t>
            </a:r>
            <a:r>
              <a:rPr lang="es-ES" sz="1050" dirty="0"/>
              <a:t>¿Cuál es la profesión o trabajo de la persona que aporta el principal ingreso de este hogar? Por favor describa. (Se recomienda dejar al entrevistado describir la actividad con sus palabras, e indagar si es poco claro. </a:t>
            </a:r>
          </a:p>
          <a:p>
            <a:pPr marL="0" indent="0" algn="l"/>
            <a:r>
              <a:rPr lang="es-ES" sz="1050" dirty="0"/>
              <a:t>Luego, el entrevistador debe clasificar según las categorías siguientes)</a:t>
            </a:r>
          </a:p>
          <a:p>
            <a:pPr marL="285750" indent="-285750" algn="l">
              <a:buFont typeface="Arial" panose="020B0604020202020204" pitchFamily="34" charset="0"/>
              <a:buChar char="•"/>
            </a:pPr>
            <a:endParaRPr lang="es-ES" sz="1050" dirty="0"/>
          </a:p>
          <a:p>
            <a:pPr marL="285750" indent="-285750" algn="l">
              <a:buFont typeface="Arial" panose="020B0604020202020204" pitchFamily="34" charset="0"/>
              <a:buChar char="•"/>
            </a:pPr>
            <a:r>
              <a:rPr lang="es-ES" sz="1050" dirty="0"/>
              <a:t>Trabajos menores ocasionales e informales (lavado, aseo, servicio  doméstico ocasional, "pololos", cuidador de autos, limosna)</a:t>
            </a:r>
          </a:p>
          <a:p>
            <a:pPr marL="285750" indent="-285750" algn="l">
              <a:buFont typeface="Arial" panose="020B0604020202020204" pitchFamily="34" charset="0"/>
              <a:buChar char="•"/>
            </a:pPr>
            <a:r>
              <a:rPr lang="es-ES" sz="1050" dirty="0"/>
              <a:t>Oficio menor, obrero no calificado, jornalero, servicio doméstico con contrato</a:t>
            </a:r>
          </a:p>
          <a:p>
            <a:pPr marL="285750" indent="-285750" algn="l">
              <a:buFont typeface="Arial" panose="020B0604020202020204" pitchFamily="34" charset="0"/>
              <a:buChar char="•"/>
            </a:pPr>
            <a:r>
              <a:rPr lang="es-ES" sz="1050" dirty="0"/>
              <a:t>Obrero calificado, capataz, junior, microempresario (kiosco, taxi,  comercio menor, ambulante)</a:t>
            </a:r>
          </a:p>
          <a:p>
            <a:pPr marL="285750" indent="-285750" algn="l">
              <a:buFont typeface="Arial" panose="020B0604020202020204" pitchFamily="34" charset="0"/>
              <a:buChar char="•"/>
            </a:pPr>
            <a:r>
              <a:rPr lang="es-ES" sz="1050" dirty="0"/>
              <a:t>Empleado administrativo medio y bajo, vendedor, secretaria, jefe de  sección, técnico especializado. Profesional independiente de carreras  técnicas (contador, analista de sistemas, diseñador, músico). Profesor  primario o secundario</a:t>
            </a:r>
          </a:p>
          <a:p>
            <a:pPr marL="285750" indent="-285750" algn="l">
              <a:buFont typeface="Arial" panose="020B0604020202020204" pitchFamily="34" charset="0"/>
              <a:buChar char="•"/>
            </a:pPr>
            <a:r>
              <a:rPr lang="es-ES" sz="1050" dirty="0"/>
              <a:t>Ejecutivo medio (gerente, subgerente), gerente general de empresa   media o pequeña. Profesional independiente de carreras tradicionales  (abogado, médico, arquitecto, ingeniero, agrónomo)</a:t>
            </a:r>
          </a:p>
          <a:p>
            <a:pPr marL="285750" indent="-285750" algn="l">
              <a:buFont typeface="Arial" panose="020B0604020202020204" pitchFamily="34" charset="0"/>
              <a:buChar char="•"/>
            </a:pPr>
            <a:r>
              <a:rPr lang="es-ES" sz="1050" dirty="0"/>
              <a:t>Alto ejecutivo (gerente general) de empresa grande. Directores de  grandes empresas. Empresarios propietarios de empresas medianas y  grandes. Profesionales independientes de gran prestigio.</a:t>
            </a:r>
          </a:p>
          <a:p>
            <a:pPr marL="285750" indent="-285750" algn="l">
              <a:buFont typeface="Arial" panose="020B0604020202020204" pitchFamily="34" charset="0"/>
              <a:buChar char="•"/>
            </a:pPr>
            <a:r>
              <a:rPr lang="es-ES" sz="1050" dirty="0"/>
              <a:t>NS</a:t>
            </a:r>
          </a:p>
          <a:p>
            <a:pPr marL="285750" indent="-285750" algn="l">
              <a:buFont typeface="Arial" panose="020B0604020202020204" pitchFamily="34" charset="0"/>
              <a:buChar char="•"/>
            </a:pPr>
            <a:r>
              <a:rPr lang="es-ES" sz="1050" dirty="0"/>
              <a:t>NR</a:t>
            </a:r>
          </a:p>
          <a:p>
            <a:pPr marL="285750" indent="-285750" algn="l">
              <a:buFont typeface="Arial" panose="020B0604020202020204" pitchFamily="34" charset="0"/>
              <a:buChar char="•"/>
            </a:pPr>
            <a:endParaRPr lang="es-ES" sz="1050" dirty="0"/>
          </a:p>
          <a:p>
            <a:pPr marL="0" indent="0" algn="l"/>
            <a:r>
              <a:rPr lang="es-ES" sz="2000" dirty="0"/>
              <a:t>EDUCACIÓN</a:t>
            </a:r>
          </a:p>
          <a:p>
            <a:pPr marL="0" indent="0" algn="l"/>
            <a:endParaRPr lang="es-ES" sz="2000" dirty="0"/>
          </a:p>
          <a:p>
            <a:pPr marL="0" indent="0" algn="l"/>
            <a:r>
              <a:rPr lang="es-ES" sz="1400" dirty="0"/>
              <a:t>¿Cuál es el nivel de educación que alcanzó la persona </a:t>
            </a:r>
          </a:p>
          <a:p>
            <a:pPr marL="0" indent="0" algn="l"/>
            <a:r>
              <a:rPr lang="es-ES" sz="1400" dirty="0"/>
              <a:t>que aporta el ingreso principal de este hogar? </a:t>
            </a:r>
          </a:p>
          <a:p>
            <a:pPr marL="0" indent="0" algn="l"/>
            <a:endParaRPr lang="es-ES" sz="1400" dirty="0"/>
          </a:p>
          <a:p>
            <a:pPr marL="0" indent="0" algn="l"/>
            <a:r>
              <a:rPr lang="es-ES" sz="1400" dirty="0"/>
              <a:t>• Sin estudios</a:t>
            </a:r>
          </a:p>
          <a:p>
            <a:pPr marL="0" indent="0" algn="l"/>
            <a:r>
              <a:rPr lang="es-ES" sz="1400" dirty="0"/>
              <a:t>• Educación básica incompleta</a:t>
            </a:r>
          </a:p>
          <a:p>
            <a:pPr marL="0" indent="0" algn="l"/>
            <a:r>
              <a:rPr lang="es-ES" sz="1400" dirty="0"/>
              <a:t>• Básica completa</a:t>
            </a:r>
          </a:p>
          <a:p>
            <a:pPr marL="0" indent="0" algn="l"/>
            <a:r>
              <a:rPr lang="es-ES" sz="1400" dirty="0"/>
              <a:t>• Media incompleta</a:t>
            </a:r>
          </a:p>
          <a:p>
            <a:pPr marL="0" indent="0" algn="l"/>
            <a:r>
              <a:rPr lang="es-ES" sz="1400" dirty="0"/>
              <a:t>• Media completa</a:t>
            </a:r>
          </a:p>
          <a:p>
            <a:pPr marL="0" indent="0" algn="l"/>
            <a:r>
              <a:rPr lang="es-ES" sz="1400" dirty="0"/>
              <a:t>• Instituto Profesional o Centros de Formación </a:t>
            </a:r>
          </a:p>
          <a:p>
            <a:pPr marL="0" indent="0" algn="l"/>
            <a:r>
              <a:rPr lang="es-ES" sz="1400" dirty="0"/>
              <a:t>Técnica incompleta</a:t>
            </a:r>
          </a:p>
          <a:p>
            <a:pPr marL="0" indent="0" algn="l"/>
            <a:r>
              <a:rPr lang="es-ES" sz="1400" dirty="0"/>
              <a:t>• Instituto Profesional o Centros de Formación </a:t>
            </a:r>
          </a:p>
          <a:p>
            <a:pPr marL="0" indent="0" algn="l"/>
            <a:r>
              <a:rPr lang="es-ES" sz="1400" dirty="0"/>
              <a:t>Técnica completa</a:t>
            </a:r>
          </a:p>
          <a:p>
            <a:pPr marL="0" indent="0" algn="l"/>
            <a:r>
              <a:rPr lang="es-ES" sz="1400" dirty="0"/>
              <a:t>• Universitaria incompleta</a:t>
            </a:r>
          </a:p>
          <a:p>
            <a:pPr marL="0" indent="0" algn="l"/>
            <a:r>
              <a:rPr lang="es-ES" sz="1400" dirty="0"/>
              <a:t>• Universitaria completa</a:t>
            </a:r>
          </a:p>
          <a:p>
            <a:pPr marL="0" indent="0" algn="l"/>
            <a:r>
              <a:rPr lang="es-ES" sz="1400" dirty="0"/>
              <a:t>• Posgrado (master, doctorado o equivalente)</a:t>
            </a:r>
          </a:p>
          <a:p>
            <a:pPr marL="0" indent="0" algn="l"/>
            <a:r>
              <a:rPr lang="es-ES" sz="1400" dirty="0"/>
              <a:t>• NS</a:t>
            </a:r>
          </a:p>
          <a:p>
            <a:pPr marL="0" indent="0" algn="l"/>
            <a:r>
              <a:rPr lang="es-ES" sz="1400" dirty="0"/>
              <a:t>• NR</a:t>
            </a:r>
          </a:p>
          <a:p>
            <a:pPr marL="0" indent="0" algn="l"/>
            <a:endParaRPr lang="es-ES" sz="1050" dirty="0"/>
          </a:p>
          <a:p>
            <a:pPr marL="0" indent="0" algn="l"/>
            <a:endParaRPr lang="es-ES" sz="1800" dirty="0"/>
          </a:p>
        </p:txBody>
      </p:sp>
    </p:spTree>
    <p:extLst>
      <p:ext uri="{BB962C8B-B14F-4D97-AF65-F5344CB8AC3E}">
        <p14:creationId xmlns:p14="http://schemas.microsoft.com/office/powerpoint/2010/main" val="5536918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B538286-BD17-0527-4EE2-7722D137D7BF}"/>
              </a:ext>
            </a:extLst>
          </p:cNvPr>
          <p:cNvSpPr>
            <a:spLocks noGrp="1"/>
          </p:cNvSpPr>
          <p:nvPr>
            <p:ph type="title"/>
          </p:nvPr>
        </p:nvSpPr>
        <p:spPr/>
        <p:txBody>
          <a:bodyPr/>
          <a:lstStyle/>
          <a:p>
            <a:endParaRPr lang="es-CL"/>
          </a:p>
        </p:txBody>
      </p:sp>
      <p:sp>
        <p:nvSpPr>
          <p:cNvPr id="3" name="Subtítulo 2">
            <a:extLst>
              <a:ext uri="{FF2B5EF4-FFF2-40B4-BE49-F238E27FC236}">
                <a16:creationId xmlns:a16="http://schemas.microsoft.com/office/drawing/2014/main" id="{AC740C56-37D3-C7A5-2033-59B266E03412}"/>
              </a:ext>
            </a:extLst>
          </p:cNvPr>
          <p:cNvSpPr>
            <a:spLocks noGrp="1"/>
          </p:cNvSpPr>
          <p:nvPr>
            <p:ph type="subTitle" idx="1"/>
          </p:nvPr>
        </p:nvSpPr>
        <p:spPr/>
        <p:txBody>
          <a:bodyPr/>
          <a:lstStyle/>
          <a:p>
            <a:endParaRPr lang="es-CL"/>
          </a:p>
        </p:txBody>
      </p:sp>
      <p:pic>
        <p:nvPicPr>
          <p:cNvPr id="7" name="Imagen 6">
            <a:extLst>
              <a:ext uri="{FF2B5EF4-FFF2-40B4-BE49-F238E27FC236}">
                <a16:creationId xmlns:a16="http://schemas.microsoft.com/office/drawing/2014/main" id="{E2BF29B1-A073-B91B-75F9-1EAA34D5131F}"/>
              </a:ext>
            </a:extLst>
          </p:cNvPr>
          <p:cNvPicPr>
            <a:picLocks noChangeAspect="1"/>
          </p:cNvPicPr>
          <p:nvPr/>
        </p:nvPicPr>
        <p:blipFill rotWithShape="1">
          <a:blip r:embed="rId2"/>
          <a:srcRect t="37001"/>
          <a:stretch/>
        </p:blipFill>
        <p:spPr>
          <a:xfrm>
            <a:off x="1102878" y="35042"/>
            <a:ext cx="6938243" cy="5149589"/>
          </a:xfrm>
          <a:prstGeom prst="rect">
            <a:avLst/>
          </a:prstGeom>
        </p:spPr>
      </p:pic>
    </p:spTree>
    <p:extLst>
      <p:ext uri="{BB962C8B-B14F-4D97-AF65-F5344CB8AC3E}">
        <p14:creationId xmlns:p14="http://schemas.microsoft.com/office/powerpoint/2010/main" val="363125946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cxnSp>
        <p:nvCxnSpPr>
          <p:cNvPr id="231" name="Google Shape;231;p34"/>
          <p:cNvCxnSpPr/>
          <p:nvPr/>
        </p:nvCxnSpPr>
        <p:spPr>
          <a:xfrm>
            <a:off x="5039300" y="2325725"/>
            <a:ext cx="1016700" cy="0"/>
          </a:xfrm>
          <a:prstGeom prst="straightConnector1">
            <a:avLst/>
          </a:prstGeom>
          <a:noFill/>
          <a:ln w="38100" cap="flat" cmpd="sng">
            <a:solidFill>
              <a:schemeClr val="lt2"/>
            </a:solidFill>
            <a:prstDash val="solid"/>
            <a:round/>
            <a:headEnd type="none" w="med" len="med"/>
            <a:tailEnd type="none" w="med" len="med"/>
          </a:ln>
        </p:spPr>
      </p:cxnSp>
      <p:sp>
        <p:nvSpPr>
          <p:cNvPr id="4" name="Google Shape;230;p34">
            <a:extLst>
              <a:ext uri="{FF2B5EF4-FFF2-40B4-BE49-F238E27FC236}">
                <a16:creationId xmlns:a16="http://schemas.microsoft.com/office/drawing/2014/main" id="{7FCAFE68-EE9D-2D46-A4B9-BCF1CA85D2C3}"/>
              </a:ext>
            </a:extLst>
          </p:cNvPr>
          <p:cNvSpPr txBox="1">
            <a:spLocks/>
          </p:cNvSpPr>
          <p:nvPr/>
        </p:nvSpPr>
        <p:spPr>
          <a:xfrm>
            <a:off x="319135" y="67180"/>
            <a:ext cx="8138132" cy="4935125"/>
          </a:xfrm>
          <a:prstGeom prst="rect">
            <a:avLst/>
          </a:prstGeom>
          <a:noFill/>
          <a:ln>
            <a:noFill/>
          </a:ln>
        </p:spPr>
        <p:txBody>
          <a:bodyPr spcFirstLastPara="1" wrap="square" lIns="91425" tIns="91425" rIns="91425" bIns="91425" numCol="2"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Catamaran"/>
              <a:buNone/>
              <a:defRPr sz="1600" b="0" i="0" u="none" strike="noStrike" cap="none">
                <a:solidFill>
                  <a:schemeClr val="dk1"/>
                </a:solidFill>
                <a:latin typeface="Catamaran"/>
                <a:ea typeface="Catamaran"/>
                <a:cs typeface="Catamaran"/>
                <a:sym typeface="Catamaran"/>
              </a:defRPr>
            </a:lvl1pPr>
            <a:lvl2pPr marL="914400" marR="0" lvl="1"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2pPr>
            <a:lvl3pPr marL="1371600" marR="0" lvl="2"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3pPr>
            <a:lvl4pPr marL="1828800" marR="0" lvl="3"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4pPr>
            <a:lvl5pPr marL="2286000" marR="0" lvl="4"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5pPr>
            <a:lvl6pPr marL="2743200" marR="0" lvl="5"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6pPr>
            <a:lvl7pPr marL="3200400" marR="0" lvl="6"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7pPr>
            <a:lvl8pPr marL="3657600" marR="0" lvl="7"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8pPr>
            <a:lvl9pPr marL="4114800" marR="0" lvl="8" indent="-317500" algn="ctr" rtl="0">
              <a:lnSpc>
                <a:spcPct val="100000"/>
              </a:lnSpc>
              <a:spcBef>
                <a:spcPts val="1600"/>
              </a:spcBef>
              <a:spcAft>
                <a:spcPts val="160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9pPr>
          </a:lstStyle>
          <a:p>
            <a:pPr marL="0" indent="0" algn="l"/>
            <a:r>
              <a:rPr lang="es-ES" sz="1800" dirty="0"/>
              <a:t>Cuando el jefe de hogar no es económicamente activo, se utiliza una batería de bienes.</a:t>
            </a:r>
          </a:p>
          <a:p>
            <a:pPr marL="0" indent="0" algn="l"/>
            <a:endParaRPr lang="es-ES" sz="1800" dirty="0"/>
          </a:p>
          <a:p>
            <a:pPr marL="0" indent="0" algn="l"/>
            <a:r>
              <a:rPr lang="es-ES" sz="1800" b="1" dirty="0"/>
              <a:t>Los bienes seleccionados son:</a:t>
            </a:r>
          </a:p>
          <a:p>
            <a:pPr marL="0" indent="0" algn="l"/>
            <a:endParaRPr lang="es-ES" sz="1800" dirty="0"/>
          </a:p>
          <a:p>
            <a:pPr marL="285750" indent="-285750" algn="l">
              <a:buFont typeface="Arial" panose="020B0604020202020204" pitchFamily="34" charset="0"/>
              <a:buChar char="•"/>
            </a:pPr>
            <a:r>
              <a:rPr lang="es-ES" sz="1800" dirty="0"/>
              <a:t>Automóvil</a:t>
            </a:r>
          </a:p>
          <a:p>
            <a:pPr marL="285750" indent="-285750" algn="l">
              <a:buFont typeface="Arial" panose="020B0604020202020204" pitchFamily="34" charset="0"/>
              <a:buChar char="•"/>
            </a:pPr>
            <a:r>
              <a:rPr lang="es-ES" sz="1800" dirty="0"/>
              <a:t>Computador</a:t>
            </a:r>
          </a:p>
          <a:p>
            <a:pPr marL="285750" indent="-285750" algn="l">
              <a:buFont typeface="Arial" panose="020B0604020202020204" pitchFamily="34" charset="0"/>
              <a:buChar char="•"/>
            </a:pPr>
            <a:r>
              <a:rPr lang="es-ES" sz="1800" dirty="0"/>
              <a:t>Horno microonda</a:t>
            </a:r>
          </a:p>
          <a:p>
            <a:pPr marL="285750" indent="-285750" algn="l">
              <a:buFont typeface="Arial" panose="020B0604020202020204" pitchFamily="34" charset="0"/>
              <a:buChar char="•"/>
            </a:pPr>
            <a:r>
              <a:rPr lang="es-ES" sz="1800" dirty="0"/>
              <a:t>Cámara de video filmadora</a:t>
            </a:r>
          </a:p>
          <a:p>
            <a:pPr marL="285750" indent="-285750" algn="l">
              <a:buFont typeface="Arial" panose="020B0604020202020204" pitchFamily="34" charset="0"/>
              <a:buChar char="•"/>
            </a:pPr>
            <a:r>
              <a:rPr lang="es-ES" sz="1800" dirty="0"/>
              <a:t>Cálifont u otro sistema de ducha caliente</a:t>
            </a:r>
          </a:p>
          <a:p>
            <a:pPr marL="285750" indent="-285750" algn="l">
              <a:buFont typeface="Arial" panose="020B0604020202020204" pitchFamily="34" charset="0"/>
              <a:buChar char="•"/>
            </a:pPr>
            <a:r>
              <a:rPr lang="es-ES" sz="1800" dirty="0"/>
              <a:t>Servicio de TV Cable</a:t>
            </a:r>
          </a:p>
          <a:p>
            <a:pPr marL="0" indent="0" algn="l"/>
            <a:endParaRPr lang="es-ES" sz="1800" dirty="0"/>
          </a:p>
          <a:p>
            <a:pPr marL="0" indent="0" algn="l"/>
            <a:endParaRPr lang="es-ES" sz="1800" dirty="0"/>
          </a:p>
          <a:p>
            <a:pPr marL="0" indent="0" algn="l"/>
            <a:endParaRPr lang="es-ES" sz="1800" dirty="0"/>
          </a:p>
          <a:p>
            <a:pPr marL="0" indent="0" algn="l"/>
            <a:endParaRPr lang="es-ES" sz="1800" dirty="0"/>
          </a:p>
          <a:p>
            <a:pPr marL="0" indent="0" algn="l"/>
            <a:endParaRPr lang="es-ES" sz="1800" dirty="0"/>
          </a:p>
          <a:p>
            <a:pPr marL="0" indent="0" algn="l"/>
            <a:r>
              <a:rPr lang="es-ES" sz="1800" b="1" dirty="0"/>
              <a:t>La clasificación opera del siguiente modo: </a:t>
            </a:r>
          </a:p>
          <a:p>
            <a:pPr marL="0" indent="0" algn="l"/>
            <a:endParaRPr lang="es-ES" sz="1800" b="1" dirty="0"/>
          </a:p>
          <a:p>
            <a:pPr marL="0" indent="0" algn="l"/>
            <a:r>
              <a:rPr lang="es-ES" sz="1800" dirty="0"/>
              <a:t>0 puntos: E</a:t>
            </a:r>
          </a:p>
          <a:p>
            <a:pPr marL="0" indent="0" algn="l"/>
            <a:r>
              <a:rPr lang="es-ES" sz="1800" dirty="0"/>
              <a:t>1-2: D</a:t>
            </a:r>
          </a:p>
          <a:p>
            <a:pPr marL="0" indent="0" algn="l"/>
            <a:r>
              <a:rPr lang="es-ES" sz="1800" dirty="0"/>
              <a:t>3-4: </a:t>
            </a:r>
            <a:r>
              <a:rPr lang="es-ES" sz="1800" dirty="0" err="1"/>
              <a:t>Cb</a:t>
            </a:r>
            <a:endParaRPr lang="es-ES" sz="1800" dirty="0"/>
          </a:p>
          <a:p>
            <a:pPr marL="0" indent="0" algn="l"/>
            <a:r>
              <a:rPr lang="es-ES" sz="1800" dirty="0"/>
              <a:t>5: Ca</a:t>
            </a:r>
          </a:p>
          <a:p>
            <a:pPr marL="0" indent="0" algn="l"/>
            <a:r>
              <a:rPr lang="es-ES" sz="1800" dirty="0"/>
              <a:t>6: puntos B</a:t>
            </a:r>
          </a:p>
          <a:p>
            <a:pPr marL="0" indent="0" algn="l"/>
            <a:endParaRPr lang="es-ES" sz="1800" dirty="0"/>
          </a:p>
          <a:p>
            <a:pPr marL="0" indent="0" algn="l"/>
            <a:r>
              <a:rPr lang="es-ES" sz="1800" dirty="0"/>
              <a:t>(Adimark, 200o)</a:t>
            </a:r>
          </a:p>
          <a:p>
            <a:pPr marL="0" indent="0" algn="l"/>
            <a:endParaRPr lang="es-ES" sz="1800" dirty="0"/>
          </a:p>
          <a:p>
            <a:pPr marL="285750" indent="-285750" algn="l">
              <a:buFont typeface="Arial" panose="020B0604020202020204" pitchFamily="34" charset="0"/>
              <a:buChar char="•"/>
            </a:pPr>
            <a:r>
              <a:rPr lang="es-ES" sz="1800" dirty="0"/>
              <a:t>¿Cómo se actualiza hoy? </a:t>
            </a:r>
          </a:p>
        </p:txBody>
      </p:sp>
    </p:spTree>
    <p:extLst>
      <p:ext uri="{BB962C8B-B14F-4D97-AF65-F5344CB8AC3E}">
        <p14:creationId xmlns:p14="http://schemas.microsoft.com/office/powerpoint/2010/main" val="91907474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F5D2D05-AA76-B30C-BD23-5F26E98111F7}"/>
              </a:ext>
            </a:extLst>
          </p:cNvPr>
          <p:cNvSpPr>
            <a:spLocks noGrp="1"/>
          </p:cNvSpPr>
          <p:nvPr>
            <p:ph type="title"/>
          </p:nvPr>
        </p:nvSpPr>
        <p:spPr/>
        <p:txBody>
          <a:bodyPr/>
          <a:lstStyle/>
          <a:p>
            <a:endParaRPr lang="es-CL" dirty="0"/>
          </a:p>
        </p:txBody>
      </p:sp>
      <p:sp>
        <p:nvSpPr>
          <p:cNvPr id="3" name="Subtítulo 2">
            <a:extLst>
              <a:ext uri="{FF2B5EF4-FFF2-40B4-BE49-F238E27FC236}">
                <a16:creationId xmlns:a16="http://schemas.microsoft.com/office/drawing/2014/main" id="{9016C79B-DA7F-60F9-3A49-4FE2F0002CDF}"/>
              </a:ext>
            </a:extLst>
          </p:cNvPr>
          <p:cNvSpPr>
            <a:spLocks noGrp="1"/>
          </p:cNvSpPr>
          <p:nvPr>
            <p:ph type="subTitle" idx="1"/>
          </p:nvPr>
        </p:nvSpPr>
        <p:spPr/>
        <p:txBody>
          <a:bodyPr/>
          <a:lstStyle/>
          <a:p>
            <a:endParaRPr lang="es-CL"/>
          </a:p>
        </p:txBody>
      </p:sp>
      <p:pic>
        <p:nvPicPr>
          <p:cNvPr id="5" name="Imagen 4">
            <a:extLst>
              <a:ext uri="{FF2B5EF4-FFF2-40B4-BE49-F238E27FC236}">
                <a16:creationId xmlns:a16="http://schemas.microsoft.com/office/drawing/2014/main" id="{6222FCEA-6545-5518-F61A-6C31B163FD75}"/>
              </a:ext>
            </a:extLst>
          </p:cNvPr>
          <p:cNvPicPr>
            <a:picLocks noChangeAspect="1"/>
          </p:cNvPicPr>
          <p:nvPr/>
        </p:nvPicPr>
        <p:blipFill rotWithShape="1">
          <a:blip r:embed="rId2"/>
          <a:srcRect l="35730" t="24743" r="17976" b="16119"/>
          <a:stretch/>
        </p:blipFill>
        <p:spPr>
          <a:xfrm>
            <a:off x="0" y="58909"/>
            <a:ext cx="4769809" cy="4062063"/>
          </a:xfrm>
          <a:prstGeom prst="rect">
            <a:avLst/>
          </a:prstGeom>
        </p:spPr>
      </p:pic>
      <p:pic>
        <p:nvPicPr>
          <p:cNvPr id="7" name="Imagen 6">
            <a:extLst>
              <a:ext uri="{FF2B5EF4-FFF2-40B4-BE49-F238E27FC236}">
                <a16:creationId xmlns:a16="http://schemas.microsoft.com/office/drawing/2014/main" id="{7C16C8B6-E754-D4C4-AF01-5F44AE8B22CC}"/>
              </a:ext>
            </a:extLst>
          </p:cNvPr>
          <p:cNvPicPr>
            <a:picLocks noChangeAspect="1"/>
          </p:cNvPicPr>
          <p:nvPr/>
        </p:nvPicPr>
        <p:blipFill rotWithShape="1">
          <a:blip r:embed="rId3"/>
          <a:srcRect l="40954" t="19519" r="21743" b="63357"/>
          <a:stretch/>
        </p:blipFill>
        <p:spPr>
          <a:xfrm>
            <a:off x="4650377" y="265877"/>
            <a:ext cx="4526999" cy="1385470"/>
          </a:xfrm>
          <a:prstGeom prst="rect">
            <a:avLst/>
          </a:prstGeom>
        </p:spPr>
      </p:pic>
      <p:pic>
        <p:nvPicPr>
          <p:cNvPr id="9" name="Imagen 8">
            <a:extLst>
              <a:ext uri="{FF2B5EF4-FFF2-40B4-BE49-F238E27FC236}">
                <a16:creationId xmlns:a16="http://schemas.microsoft.com/office/drawing/2014/main" id="{C4D16641-5749-1FA6-62BF-92E5C5D0936C}"/>
              </a:ext>
            </a:extLst>
          </p:cNvPr>
          <p:cNvPicPr>
            <a:picLocks noChangeAspect="1"/>
          </p:cNvPicPr>
          <p:nvPr/>
        </p:nvPicPr>
        <p:blipFill rotWithShape="1">
          <a:blip r:embed="rId4"/>
          <a:srcRect l="39309" t="35047" r="21743" b="25987"/>
          <a:stretch/>
        </p:blipFill>
        <p:spPr>
          <a:xfrm>
            <a:off x="4697310" y="1757231"/>
            <a:ext cx="4610910" cy="3075369"/>
          </a:xfrm>
          <a:prstGeom prst="rect">
            <a:avLst/>
          </a:prstGeom>
        </p:spPr>
      </p:pic>
    </p:spTree>
    <p:extLst>
      <p:ext uri="{BB962C8B-B14F-4D97-AF65-F5344CB8AC3E}">
        <p14:creationId xmlns:p14="http://schemas.microsoft.com/office/powerpoint/2010/main" val="56522656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34"/>
          <p:cNvSpPr txBox="1">
            <a:spLocks noGrp="1"/>
          </p:cNvSpPr>
          <p:nvPr>
            <p:ph type="title"/>
          </p:nvPr>
        </p:nvSpPr>
        <p:spPr>
          <a:xfrm>
            <a:off x="61471" y="545573"/>
            <a:ext cx="8890427" cy="1160269"/>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600" dirty="0"/>
              <a:t>Ejemplo preguntas de </a:t>
            </a:r>
            <a:r>
              <a:rPr lang="en" sz="3600" b="1" dirty="0"/>
              <a:t>Contenido</a:t>
            </a:r>
            <a:endParaRPr sz="3600" b="1" dirty="0"/>
          </a:p>
        </p:txBody>
      </p:sp>
      <p:cxnSp>
        <p:nvCxnSpPr>
          <p:cNvPr id="231" name="Google Shape;231;p34"/>
          <p:cNvCxnSpPr/>
          <p:nvPr/>
        </p:nvCxnSpPr>
        <p:spPr>
          <a:xfrm>
            <a:off x="5039300" y="2325725"/>
            <a:ext cx="1016700" cy="0"/>
          </a:xfrm>
          <a:prstGeom prst="straightConnector1">
            <a:avLst/>
          </a:prstGeom>
          <a:noFill/>
          <a:ln w="38100" cap="flat" cmpd="sng">
            <a:solidFill>
              <a:schemeClr val="lt2"/>
            </a:solidFill>
            <a:prstDash val="solid"/>
            <a:round/>
            <a:headEnd type="none" w="med" len="med"/>
            <a:tailEnd type="none" w="med" len="med"/>
          </a:ln>
        </p:spPr>
      </p:cxnSp>
      <p:sp>
        <p:nvSpPr>
          <p:cNvPr id="4" name="Google Shape;230;p34">
            <a:extLst>
              <a:ext uri="{FF2B5EF4-FFF2-40B4-BE49-F238E27FC236}">
                <a16:creationId xmlns:a16="http://schemas.microsoft.com/office/drawing/2014/main" id="{7FCAFE68-EE9D-2D46-A4B9-BCF1CA85D2C3}"/>
              </a:ext>
            </a:extLst>
          </p:cNvPr>
          <p:cNvSpPr txBox="1">
            <a:spLocks/>
          </p:cNvSpPr>
          <p:nvPr/>
        </p:nvSpPr>
        <p:spPr>
          <a:xfrm>
            <a:off x="319135" y="1629014"/>
            <a:ext cx="8233194" cy="3373291"/>
          </a:xfrm>
          <a:prstGeom prst="rect">
            <a:avLst/>
          </a:prstGeom>
          <a:noFill/>
          <a:ln>
            <a:noFill/>
          </a:ln>
        </p:spPr>
        <p:txBody>
          <a:bodyPr spcFirstLastPara="1" wrap="square" lIns="91425" tIns="91425" rIns="91425" bIns="91425" numCol="2"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Catamaran"/>
              <a:buNone/>
              <a:defRPr sz="1600" b="0" i="0" u="none" strike="noStrike" cap="none">
                <a:solidFill>
                  <a:schemeClr val="dk1"/>
                </a:solidFill>
                <a:latin typeface="Catamaran"/>
                <a:ea typeface="Catamaran"/>
                <a:cs typeface="Catamaran"/>
                <a:sym typeface="Catamaran"/>
              </a:defRPr>
            </a:lvl1pPr>
            <a:lvl2pPr marL="914400" marR="0" lvl="1"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2pPr>
            <a:lvl3pPr marL="1371600" marR="0" lvl="2"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3pPr>
            <a:lvl4pPr marL="1828800" marR="0" lvl="3"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4pPr>
            <a:lvl5pPr marL="2286000" marR="0" lvl="4"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5pPr>
            <a:lvl6pPr marL="2743200" marR="0" lvl="5"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6pPr>
            <a:lvl7pPr marL="3200400" marR="0" lvl="6"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7pPr>
            <a:lvl8pPr marL="3657600" marR="0" lvl="7"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8pPr>
            <a:lvl9pPr marL="4114800" marR="0" lvl="8" indent="-317500" algn="ctr" rtl="0">
              <a:lnSpc>
                <a:spcPct val="100000"/>
              </a:lnSpc>
              <a:spcBef>
                <a:spcPts val="1600"/>
              </a:spcBef>
              <a:spcAft>
                <a:spcPts val="160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9pPr>
          </a:lstStyle>
          <a:p>
            <a:pPr marL="285750" indent="-285750" algn="l">
              <a:buFont typeface="Arial" panose="020B0604020202020204" pitchFamily="34" charset="0"/>
              <a:buChar char="•"/>
            </a:pPr>
            <a:r>
              <a:rPr lang="es-ES" sz="1400" b="1" dirty="0"/>
              <a:t>B) PREGUNTAS DE </a:t>
            </a:r>
            <a:r>
              <a:rPr lang="es-ES" sz="2000" b="1" dirty="0"/>
              <a:t>APTITUDES</a:t>
            </a:r>
          </a:p>
          <a:p>
            <a:pPr marL="285750" indent="-285750" algn="l">
              <a:buFont typeface="Arial" panose="020B0604020202020204" pitchFamily="34" charset="0"/>
              <a:buChar char="•"/>
            </a:pPr>
            <a:r>
              <a:rPr lang="es-ES" sz="1400" dirty="0"/>
              <a:t>El nivel de medida de la variable ingreso realizada en una encuesta, podría ser: </a:t>
            </a:r>
          </a:p>
          <a:p>
            <a:pPr marL="285750" indent="-285750" algn="l">
              <a:buFont typeface="Arial" panose="020B0604020202020204" pitchFamily="34" charset="0"/>
              <a:buChar char="•"/>
            </a:pPr>
            <a:endParaRPr lang="es-ES" sz="1400" dirty="0"/>
          </a:p>
          <a:p>
            <a:pPr marL="285750" indent="-285750" algn="l">
              <a:buFont typeface="Arial" panose="020B0604020202020204" pitchFamily="34" charset="0"/>
              <a:buChar char="•"/>
            </a:pPr>
            <a:r>
              <a:rPr lang="es-ES" sz="1400" dirty="0"/>
              <a:t>I) nominal</a:t>
            </a:r>
          </a:p>
          <a:p>
            <a:pPr marL="285750" indent="-285750" algn="l">
              <a:buFont typeface="Arial" panose="020B0604020202020204" pitchFamily="34" charset="0"/>
              <a:buChar char="•"/>
            </a:pPr>
            <a:r>
              <a:rPr lang="es-ES" sz="1400" dirty="0"/>
              <a:t>II) ordinal</a:t>
            </a:r>
          </a:p>
          <a:p>
            <a:pPr marL="285750" indent="-285750" algn="l">
              <a:buFont typeface="Arial" panose="020B0604020202020204" pitchFamily="34" charset="0"/>
              <a:buChar char="•"/>
            </a:pPr>
            <a:r>
              <a:rPr lang="es-ES" sz="1400" dirty="0"/>
              <a:t>III) escalar</a:t>
            </a:r>
          </a:p>
          <a:p>
            <a:pPr marL="285750" indent="-285750" algn="l">
              <a:buFont typeface="Arial" panose="020B0604020202020204" pitchFamily="34" charset="0"/>
              <a:buChar char="•"/>
            </a:pPr>
            <a:endParaRPr lang="es-ES" sz="1400" dirty="0"/>
          </a:p>
          <a:p>
            <a:pPr marL="285750" indent="-285750" algn="l">
              <a:buFont typeface="Arial" panose="020B0604020202020204" pitchFamily="34" charset="0"/>
              <a:buChar char="•"/>
            </a:pPr>
            <a:r>
              <a:rPr lang="es-ES" sz="1400" dirty="0"/>
              <a:t>Alternativas: </a:t>
            </a:r>
          </a:p>
          <a:p>
            <a:pPr marL="285750" indent="-285750" algn="l">
              <a:buFont typeface="Arial" panose="020B0604020202020204" pitchFamily="34" charset="0"/>
              <a:buChar char="•"/>
            </a:pPr>
            <a:r>
              <a:rPr lang="es-ES" sz="1400" dirty="0"/>
              <a:t>a) solo III</a:t>
            </a:r>
          </a:p>
          <a:p>
            <a:pPr marL="285750" indent="-285750" algn="l">
              <a:buFont typeface="Arial" panose="020B0604020202020204" pitchFamily="34" charset="0"/>
              <a:buChar char="•"/>
            </a:pPr>
            <a:r>
              <a:rPr lang="es-ES" sz="1400" dirty="0"/>
              <a:t>b) solo II y III</a:t>
            </a:r>
          </a:p>
          <a:p>
            <a:pPr marL="285750" indent="-285750" algn="l">
              <a:buFont typeface="Arial" panose="020B0604020202020204" pitchFamily="34" charset="0"/>
              <a:buChar char="•"/>
            </a:pPr>
            <a:r>
              <a:rPr lang="es-ES" sz="1400" dirty="0"/>
              <a:t>c) solo II</a:t>
            </a:r>
          </a:p>
          <a:p>
            <a:pPr marL="285750" indent="-285750" algn="l">
              <a:buFont typeface="Arial" panose="020B0604020202020204" pitchFamily="34" charset="0"/>
              <a:buChar char="•"/>
            </a:pPr>
            <a:r>
              <a:rPr lang="es-ES" sz="1400" dirty="0"/>
              <a:t>d) solo I y III</a:t>
            </a:r>
          </a:p>
          <a:p>
            <a:pPr marL="285750" indent="-285750" algn="l">
              <a:buFont typeface="Arial" panose="020B0604020202020204" pitchFamily="34" charset="0"/>
              <a:buChar char="•"/>
            </a:pPr>
            <a:r>
              <a:rPr lang="es-ES" sz="1400" dirty="0"/>
              <a:t>e) I, II y III </a:t>
            </a:r>
            <a:endParaRPr lang="es-ES" dirty="0"/>
          </a:p>
        </p:txBody>
      </p:sp>
      <p:pic>
        <p:nvPicPr>
          <p:cNvPr id="2" name="Imagen 1">
            <a:extLst>
              <a:ext uri="{FF2B5EF4-FFF2-40B4-BE49-F238E27FC236}">
                <a16:creationId xmlns:a16="http://schemas.microsoft.com/office/drawing/2014/main" id="{D3A9558F-6038-E9B4-039F-DDA80546C627}"/>
              </a:ext>
            </a:extLst>
          </p:cNvPr>
          <p:cNvPicPr>
            <a:picLocks noChangeAspect="1"/>
          </p:cNvPicPr>
          <p:nvPr/>
        </p:nvPicPr>
        <p:blipFill rotWithShape="1">
          <a:blip r:embed="rId3"/>
          <a:srcRect l="34042" r="34042"/>
          <a:stretch/>
        </p:blipFill>
        <p:spPr>
          <a:xfrm>
            <a:off x="4786488" y="1525277"/>
            <a:ext cx="2389481" cy="3681382"/>
          </a:xfrm>
          <a:prstGeom prst="rect">
            <a:avLst/>
          </a:prstGeom>
        </p:spPr>
      </p:pic>
    </p:spTree>
    <p:extLst>
      <p:ext uri="{BB962C8B-B14F-4D97-AF65-F5344CB8AC3E}">
        <p14:creationId xmlns:p14="http://schemas.microsoft.com/office/powerpoint/2010/main" val="422669200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cxnSp>
        <p:nvCxnSpPr>
          <p:cNvPr id="231" name="Google Shape;231;p34"/>
          <p:cNvCxnSpPr/>
          <p:nvPr/>
        </p:nvCxnSpPr>
        <p:spPr>
          <a:xfrm>
            <a:off x="5039300" y="2325725"/>
            <a:ext cx="1016700" cy="0"/>
          </a:xfrm>
          <a:prstGeom prst="straightConnector1">
            <a:avLst/>
          </a:prstGeom>
          <a:noFill/>
          <a:ln w="38100" cap="flat" cmpd="sng">
            <a:solidFill>
              <a:schemeClr val="lt2"/>
            </a:solidFill>
            <a:prstDash val="solid"/>
            <a:round/>
            <a:headEnd type="none" w="med" len="med"/>
            <a:tailEnd type="none" w="med" len="med"/>
          </a:ln>
        </p:spPr>
      </p:cxnSp>
      <p:sp>
        <p:nvSpPr>
          <p:cNvPr id="4" name="Google Shape;230;p34">
            <a:extLst>
              <a:ext uri="{FF2B5EF4-FFF2-40B4-BE49-F238E27FC236}">
                <a16:creationId xmlns:a16="http://schemas.microsoft.com/office/drawing/2014/main" id="{7FCAFE68-EE9D-2D46-A4B9-BCF1CA85D2C3}"/>
              </a:ext>
            </a:extLst>
          </p:cNvPr>
          <p:cNvSpPr txBox="1">
            <a:spLocks/>
          </p:cNvSpPr>
          <p:nvPr/>
        </p:nvSpPr>
        <p:spPr>
          <a:xfrm>
            <a:off x="304800" y="293512"/>
            <a:ext cx="8247529" cy="4708794"/>
          </a:xfrm>
          <a:prstGeom prst="rect">
            <a:avLst/>
          </a:prstGeom>
          <a:noFill/>
          <a:ln>
            <a:noFill/>
          </a:ln>
        </p:spPr>
        <p:txBody>
          <a:bodyPr spcFirstLastPara="1" wrap="square" lIns="91425" tIns="91425" rIns="91425" bIns="91425" numCol="2"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Catamaran"/>
              <a:buNone/>
              <a:defRPr sz="1600" b="0" i="0" u="none" strike="noStrike" cap="none">
                <a:solidFill>
                  <a:schemeClr val="dk1"/>
                </a:solidFill>
                <a:latin typeface="Catamaran"/>
                <a:ea typeface="Catamaran"/>
                <a:cs typeface="Catamaran"/>
                <a:sym typeface="Catamaran"/>
              </a:defRPr>
            </a:lvl1pPr>
            <a:lvl2pPr marL="914400" marR="0" lvl="1"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2pPr>
            <a:lvl3pPr marL="1371600" marR="0" lvl="2"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3pPr>
            <a:lvl4pPr marL="1828800" marR="0" lvl="3"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4pPr>
            <a:lvl5pPr marL="2286000" marR="0" lvl="4"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5pPr>
            <a:lvl6pPr marL="2743200" marR="0" lvl="5"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6pPr>
            <a:lvl7pPr marL="3200400" marR="0" lvl="6"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7pPr>
            <a:lvl8pPr marL="3657600" marR="0" lvl="7"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8pPr>
            <a:lvl9pPr marL="4114800" marR="0" lvl="8" indent="-317500" algn="ctr" rtl="0">
              <a:lnSpc>
                <a:spcPct val="100000"/>
              </a:lnSpc>
              <a:spcBef>
                <a:spcPts val="1600"/>
              </a:spcBef>
              <a:spcAft>
                <a:spcPts val="160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9pPr>
          </a:lstStyle>
          <a:p>
            <a:pPr marL="285750" indent="-285750" algn="l">
              <a:buFont typeface="Arial" panose="020B0604020202020204" pitchFamily="34" charset="0"/>
              <a:buChar char="•"/>
            </a:pPr>
            <a:r>
              <a:rPr lang="es-ES" sz="1800" b="1" dirty="0"/>
              <a:t>C) PREGUNTAS DE OPINIONES</a:t>
            </a:r>
            <a:endParaRPr lang="es-ES" sz="1800" dirty="0"/>
          </a:p>
          <a:p>
            <a:pPr marL="285750" indent="-285750" algn="l">
              <a:buFont typeface="Arial" panose="020B0604020202020204" pitchFamily="34" charset="0"/>
              <a:buChar char="•"/>
            </a:pPr>
            <a:r>
              <a:rPr lang="es-ES" sz="1800" dirty="0"/>
              <a:t>¿Cuál frase está más cerca de su manera de pensar? </a:t>
            </a:r>
          </a:p>
          <a:p>
            <a:pPr marL="285750" indent="-285750" algn="l">
              <a:buFont typeface="Arial" panose="020B0604020202020204" pitchFamily="34" charset="0"/>
              <a:buChar char="•"/>
            </a:pPr>
            <a:r>
              <a:rPr lang="es-ES" sz="1800" i="1" dirty="0"/>
              <a:t>Hay gente que dice que la política es tan complicada que con frecuencia la gente como uno no puede entender lo que pasa. Otros opinan que la política no es tan complicada y se puede entender lo que pasa.</a:t>
            </a:r>
            <a:endParaRPr lang="es-ES" sz="1800" dirty="0"/>
          </a:p>
          <a:p>
            <a:pPr marL="0" indent="0" algn="l"/>
            <a:endParaRPr lang="es-ES" sz="1400" dirty="0"/>
          </a:p>
          <a:p>
            <a:pPr marL="285750" indent="-285750" algn="l">
              <a:buFont typeface="Arial" panose="020B0604020202020204" pitchFamily="34" charset="0"/>
              <a:buChar char="•"/>
            </a:pPr>
            <a:r>
              <a:rPr lang="es-ES" sz="1400" dirty="0"/>
              <a:t>a) La política es tan complicada que no se entiende</a:t>
            </a:r>
          </a:p>
          <a:p>
            <a:pPr marL="285750" indent="-285750" algn="l">
              <a:buFont typeface="Arial" panose="020B0604020202020204" pitchFamily="34" charset="0"/>
              <a:buChar char="•"/>
            </a:pPr>
            <a:r>
              <a:rPr lang="es-ES" sz="1400" dirty="0"/>
              <a:t>b) La política no es tan complicada y se entiende</a:t>
            </a:r>
          </a:p>
          <a:p>
            <a:pPr marL="285750" indent="-285750" algn="l">
              <a:buFont typeface="Arial" panose="020B0604020202020204" pitchFamily="34" charset="0"/>
              <a:buChar char="•"/>
            </a:pPr>
            <a:r>
              <a:rPr lang="es-ES" sz="1400" dirty="0"/>
              <a:t>c) NS</a:t>
            </a:r>
          </a:p>
          <a:p>
            <a:pPr marL="285750" indent="-285750" algn="l">
              <a:buFont typeface="Arial" panose="020B0604020202020204" pitchFamily="34" charset="0"/>
              <a:buChar char="•"/>
            </a:pPr>
            <a:r>
              <a:rPr lang="es-ES" sz="1400" dirty="0"/>
              <a:t>d) NR</a:t>
            </a:r>
          </a:p>
          <a:p>
            <a:pPr marL="285750" indent="-285750" algn="l">
              <a:buFont typeface="Arial" panose="020B0604020202020204" pitchFamily="34" charset="0"/>
              <a:buChar char="•"/>
            </a:pPr>
            <a:endParaRPr lang="es-ES" sz="1400" dirty="0"/>
          </a:p>
          <a:p>
            <a:pPr marL="285750" indent="-285750" algn="l">
              <a:buFont typeface="Arial" panose="020B0604020202020204" pitchFamily="34" charset="0"/>
              <a:buChar char="•"/>
            </a:pPr>
            <a:r>
              <a:rPr lang="es-ES" sz="1400" dirty="0"/>
              <a:t>(Fuente: </a:t>
            </a:r>
            <a:r>
              <a:rPr lang="es-ES" sz="1400" dirty="0" err="1"/>
              <a:t>Latinobarómetro</a:t>
            </a:r>
            <a:r>
              <a:rPr lang="es-ES" sz="1400" dirty="0"/>
              <a:t>, 2007)</a:t>
            </a:r>
            <a:endParaRPr lang="es-ES" dirty="0"/>
          </a:p>
        </p:txBody>
      </p:sp>
      <p:pic>
        <p:nvPicPr>
          <p:cNvPr id="2" name="Imagen 1">
            <a:extLst>
              <a:ext uri="{FF2B5EF4-FFF2-40B4-BE49-F238E27FC236}">
                <a16:creationId xmlns:a16="http://schemas.microsoft.com/office/drawing/2014/main" id="{5AD2DBF1-4E22-7C9A-8A5D-9DC367AAE9C3}"/>
              </a:ext>
            </a:extLst>
          </p:cNvPr>
          <p:cNvPicPr>
            <a:picLocks noChangeAspect="1"/>
          </p:cNvPicPr>
          <p:nvPr/>
        </p:nvPicPr>
        <p:blipFill rotWithShape="1">
          <a:blip r:embed="rId3"/>
          <a:srcRect l="65175"/>
          <a:stretch/>
        </p:blipFill>
        <p:spPr>
          <a:xfrm>
            <a:off x="4906903" y="227287"/>
            <a:ext cx="3311407" cy="4675478"/>
          </a:xfrm>
          <a:prstGeom prst="rect">
            <a:avLst/>
          </a:prstGeom>
        </p:spPr>
      </p:pic>
    </p:spTree>
    <p:extLst>
      <p:ext uri="{BB962C8B-B14F-4D97-AF65-F5344CB8AC3E}">
        <p14:creationId xmlns:p14="http://schemas.microsoft.com/office/powerpoint/2010/main" val="37137150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cxnSp>
        <p:nvCxnSpPr>
          <p:cNvPr id="231" name="Google Shape;231;p34"/>
          <p:cNvCxnSpPr>
            <a:cxnSpLocks/>
          </p:cNvCxnSpPr>
          <p:nvPr/>
        </p:nvCxnSpPr>
        <p:spPr>
          <a:xfrm>
            <a:off x="4318864" y="1563725"/>
            <a:ext cx="3024045" cy="0"/>
          </a:xfrm>
          <a:prstGeom prst="straightConnector1">
            <a:avLst/>
          </a:prstGeom>
          <a:noFill/>
          <a:ln w="38100" cap="flat" cmpd="sng">
            <a:solidFill>
              <a:schemeClr val="lt2"/>
            </a:solidFill>
            <a:prstDash val="solid"/>
            <a:round/>
            <a:headEnd type="none" w="med" len="med"/>
            <a:tailEnd type="none" w="med" len="med"/>
          </a:ln>
        </p:spPr>
      </p:cxnSp>
      <p:pic>
        <p:nvPicPr>
          <p:cNvPr id="3" name="Imagen 2">
            <a:extLst>
              <a:ext uri="{FF2B5EF4-FFF2-40B4-BE49-F238E27FC236}">
                <a16:creationId xmlns:a16="http://schemas.microsoft.com/office/drawing/2014/main" id="{7E9A0513-C498-0611-8B60-7C6E7585D7C3}"/>
              </a:ext>
            </a:extLst>
          </p:cNvPr>
          <p:cNvPicPr>
            <a:picLocks noChangeAspect="1"/>
          </p:cNvPicPr>
          <p:nvPr/>
        </p:nvPicPr>
        <p:blipFill rotWithShape="1">
          <a:blip r:embed="rId3"/>
          <a:srcRect l="15432" t="28317" r="14086" b="19731"/>
          <a:stretch/>
        </p:blipFill>
        <p:spPr>
          <a:xfrm>
            <a:off x="1271586" y="1321883"/>
            <a:ext cx="6248401" cy="3070471"/>
          </a:xfrm>
          <a:prstGeom prst="rect">
            <a:avLst/>
          </a:prstGeom>
        </p:spPr>
      </p:pic>
      <p:sp>
        <p:nvSpPr>
          <p:cNvPr id="4" name="CuadroTexto 3">
            <a:extLst>
              <a:ext uri="{FF2B5EF4-FFF2-40B4-BE49-F238E27FC236}">
                <a16:creationId xmlns:a16="http://schemas.microsoft.com/office/drawing/2014/main" id="{82C82DB8-9A1F-7BF8-DC43-CBB5146600D3}"/>
              </a:ext>
            </a:extLst>
          </p:cNvPr>
          <p:cNvSpPr txBox="1"/>
          <p:nvPr/>
        </p:nvSpPr>
        <p:spPr>
          <a:xfrm>
            <a:off x="1549977" y="751146"/>
            <a:ext cx="6525491" cy="400110"/>
          </a:xfrm>
          <a:prstGeom prst="rect">
            <a:avLst/>
          </a:prstGeom>
          <a:noFill/>
        </p:spPr>
        <p:txBody>
          <a:bodyPr wrap="square" rtlCol="0">
            <a:spAutoFit/>
          </a:bodyPr>
          <a:lstStyle/>
          <a:p>
            <a:pPr marL="285750" indent="-285750">
              <a:buFont typeface="Arial" panose="020B0604020202020204" pitchFamily="34" charset="0"/>
              <a:buChar char="•"/>
            </a:pPr>
            <a:r>
              <a:rPr lang="es-CL" sz="2000" dirty="0">
                <a:latin typeface="Catamaran" panose="020B0604020202020204" charset="0"/>
                <a:cs typeface="Catamaran" panose="020B0604020202020204" charset="0"/>
              </a:rPr>
              <a:t>Algunos desafíos de estos tipos de preguntas son: </a:t>
            </a:r>
          </a:p>
        </p:txBody>
      </p:sp>
    </p:spTree>
    <p:extLst>
      <p:ext uri="{BB962C8B-B14F-4D97-AF65-F5344CB8AC3E}">
        <p14:creationId xmlns:p14="http://schemas.microsoft.com/office/powerpoint/2010/main" val="18635200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Imagen 14">
            <a:extLst>
              <a:ext uri="{FF2B5EF4-FFF2-40B4-BE49-F238E27FC236}">
                <a16:creationId xmlns:a16="http://schemas.microsoft.com/office/drawing/2014/main" id="{712862E8-CA2F-C5D9-49AF-CA0B1954AF5A}"/>
              </a:ext>
            </a:extLst>
          </p:cNvPr>
          <p:cNvPicPr>
            <a:picLocks noChangeAspect="1"/>
          </p:cNvPicPr>
          <p:nvPr/>
        </p:nvPicPr>
        <p:blipFill>
          <a:blip r:embed="rId2"/>
          <a:stretch>
            <a:fillRect/>
          </a:stretch>
        </p:blipFill>
        <p:spPr>
          <a:xfrm>
            <a:off x="1156810" y="47787"/>
            <a:ext cx="5816088" cy="5047926"/>
          </a:xfrm>
          <a:prstGeom prst="rect">
            <a:avLst/>
          </a:prstGeom>
        </p:spPr>
      </p:pic>
    </p:spTree>
    <p:extLst>
      <p:ext uri="{BB962C8B-B14F-4D97-AF65-F5344CB8AC3E}">
        <p14:creationId xmlns:p14="http://schemas.microsoft.com/office/powerpoint/2010/main" val="26561253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34"/>
          <p:cNvSpPr txBox="1">
            <a:spLocks noGrp="1"/>
          </p:cNvSpPr>
          <p:nvPr>
            <p:ph type="title"/>
          </p:nvPr>
        </p:nvSpPr>
        <p:spPr>
          <a:xfrm>
            <a:off x="126786" y="2353591"/>
            <a:ext cx="8890427" cy="1160269"/>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b) Tipos de </a:t>
            </a:r>
            <a:r>
              <a:rPr lang="en" b="1" dirty="0"/>
              <a:t>preguntas </a:t>
            </a:r>
            <a:r>
              <a:rPr lang="en" dirty="0"/>
              <a:t>según </a:t>
            </a:r>
            <a:r>
              <a:rPr lang="en" b="1" dirty="0"/>
              <a:t>tipo de respuesta</a:t>
            </a:r>
            <a:endParaRPr b="1" dirty="0"/>
          </a:p>
        </p:txBody>
      </p:sp>
      <p:cxnSp>
        <p:nvCxnSpPr>
          <p:cNvPr id="231" name="Google Shape;231;p34"/>
          <p:cNvCxnSpPr>
            <a:cxnSpLocks/>
          </p:cNvCxnSpPr>
          <p:nvPr/>
        </p:nvCxnSpPr>
        <p:spPr>
          <a:xfrm>
            <a:off x="4285527" y="1258925"/>
            <a:ext cx="3024045" cy="0"/>
          </a:xfrm>
          <a:prstGeom prst="straightConnector1">
            <a:avLst/>
          </a:prstGeom>
          <a:noFill/>
          <a:ln w="38100" cap="flat" cmpd="sng">
            <a:solidFill>
              <a:schemeClr val="lt2"/>
            </a:solidFill>
            <a:prstDash val="solid"/>
            <a:round/>
            <a:headEnd type="none" w="med" len="med"/>
            <a:tailEnd type="none" w="med" len="med"/>
          </a:ln>
        </p:spPr>
      </p:cxnSp>
    </p:spTree>
    <p:extLst>
      <p:ext uri="{BB962C8B-B14F-4D97-AF65-F5344CB8AC3E}">
        <p14:creationId xmlns:p14="http://schemas.microsoft.com/office/powerpoint/2010/main" val="317750030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34"/>
          <p:cNvSpPr txBox="1">
            <a:spLocks noGrp="1"/>
          </p:cNvSpPr>
          <p:nvPr>
            <p:ph type="title"/>
          </p:nvPr>
        </p:nvSpPr>
        <p:spPr>
          <a:xfrm>
            <a:off x="61471" y="545573"/>
            <a:ext cx="8890427" cy="1160269"/>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Ejemplos según tipo de </a:t>
            </a:r>
            <a:r>
              <a:rPr lang="en" b="1" dirty="0"/>
              <a:t>respuesta</a:t>
            </a:r>
            <a:endParaRPr b="1" dirty="0"/>
          </a:p>
        </p:txBody>
      </p:sp>
      <p:cxnSp>
        <p:nvCxnSpPr>
          <p:cNvPr id="231" name="Google Shape;231;p34"/>
          <p:cNvCxnSpPr/>
          <p:nvPr/>
        </p:nvCxnSpPr>
        <p:spPr>
          <a:xfrm>
            <a:off x="5039300" y="2325725"/>
            <a:ext cx="1016700" cy="0"/>
          </a:xfrm>
          <a:prstGeom prst="straightConnector1">
            <a:avLst/>
          </a:prstGeom>
          <a:noFill/>
          <a:ln w="38100" cap="flat" cmpd="sng">
            <a:solidFill>
              <a:schemeClr val="lt2"/>
            </a:solidFill>
            <a:prstDash val="solid"/>
            <a:round/>
            <a:headEnd type="none" w="med" len="med"/>
            <a:tailEnd type="none" w="med" len="med"/>
          </a:ln>
        </p:spPr>
      </p:cxnSp>
      <p:sp>
        <p:nvSpPr>
          <p:cNvPr id="4" name="Google Shape;230;p34">
            <a:extLst>
              <a:ext uri="{FF2B5EF4-FFF2-40B4-BE49-F238E27FC236}">
                <a16:creationId xmlns:a16="http://schemas.microsoft.com/office/drawing/2014/main" id="{7FCAFE68-EE9D-2D46-A4B9-BCF1CA85D2C3}"/>
              </a:ext>
            </a:extLst>
          </p:cNvPr>
          <p:cNvSpPr txBox="1">
            <a:spLocks/>
          </p:cNvSpPr>
          <p:nvPr/>
        </p:nvSpPr>
        <p:spPr>
          <a:xfrm>
            <a:off x="319134" y="1629015"/>
            <a:ext cx="8039053" cy="3462098"/>
          </a:xfrm>
          <a:prstGeom prst="rect">
            <a:avLst/>
          </a:prstGeom>
          <a:noFill/>
          <a:ln>
            <a:noFill/>
          </a:ln>
        </p:spPr>
        <p:txBody>
          <a:bodyPr spcFirstLastPara="1" wrap="square" lIns="91425" tIns="91425" rIns="91425" bIns="91425" numCol="2"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Catamaran"/>
              <a:buNone/>
              <a:defRPr sz="1600" b="0" i="0" u="none" strike="noStrike" cap="none">
                <a:solidFill>
                  <a:schemeClr val="dk1"/>
                </a:solidFill>
                <a:latin typeface="Catamaran"/>
                <a:ea typeface="Catamaran"/>
                <a:cs typeface="Catamaran"/>
                <a:sym typeface="Catamaran"/>
              </a:defRPr>
            </a:lvl1pPr>
            <a:lvl2pPr marL="914400" marR="0" lvl="1"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2pPr>
            <a:lvl3pPr marL="1371600" marR="0" lvl="2"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3pPr>
            <a:lvl4pPr marL="1828800" marR="0" lvl="3"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4pPr>
            <a:lvl5pPr marL="2286000" marR="0" lvl="4"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5pPr>
            <a:lvl6pPr marL="2743200" marR="0" lvl="5"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6pPr>
            <a:lvl7pPr marL="3200400" marR="0" lvl="6"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7pPr>
            <a:lvl8pPr marL="3657600" marR="0" lvl="7"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8pPr>
            <a:lvl9pPr marL="4114800" marR="0" lvl="8" indent="-317500" algn="ctr" rtl="0">
              <a:lnSpc>
                <a:spcPct val="100000"/>
              </a:lnSpc>
              <a:spcBef>
                <a:spcPts val="1600"/>
              </a:spcBef>
              <a:spcAft>
                <a:spcPts val="160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9pPr>
          </a:lstStyle>
          <a:p>
            <a:pPr marL="285750" indent="-285750" algn="l">
              <a:buFont typeface="Arial" panose="020B0604020202020204" pitchFamily="34" charset="0"/>
              <a:buChar char="•"/>
            </a:pPr>
            <a:r>
              <a:rPr lang="es-ES" sz="1400" b="1" dirty="0"/>
              <a:t>A) PREGUNTAS ABIERTAS</a:t>
            </a:r>
          </a:p>
          <a:p>
            <a:pPr marL="285750" indent="-285750" algn="l">
              <a:buFont typeface="Arial" panose="020B0604020202020204" pitchFamily="34" charset="0"/>
              <a:buChar char="•"/>
            </a:pPr>
            <a:endParaRPr lang="es-ES" sz="1400" b="1" dirty="0"/>
          </a:p>
          <a:p>
            <a:pPr marL="285750" indent="-285750" algn="l">
              <a:buFont typeface="Arial" panose="020B0604020202020204" pitchFamily="34" charset="0"/>
              <a:buChar char="•"/>
            </a:pPr>
            <a:r>
              <a:rPr lang="es-ES" sz="1400" dirty="0"/>
              <a:t>1. En pocas palabras, cuando digo cultura ¿qué se le  viene a la mente?  (Si el encuestado dice "NADA", ANOTAR) (IV Encuesta Nacional de participación cultural) </a:t>
            </a:r>
          </a:p>
          <a:p>
            <a:pPr marL="285750" indent="-285750" algn="l">
              <a:buFont typeface="Arial" panose="020B0604020202020204" pitchFamily="34" charset="0"/>
              <a:buChar char="•"/>
            </a:pPr>
            <a:endParaRPr lang="es-ES" sz="1400" dirty="0"/>
          </a:p>
          <a:p>
            <a:pPr marL="0" indent="0" algn="l"/>
            <a:endParaRPr lang="es-ES" sz="1400" dirty="0"/>
          </a:p>
          <a:p>
            <a:pPr marL="285750" indent="-285750" algn="l">
              <a:buFont typeface="Arial" panose="020B0604020202020204" pitchFamily="34" charset="0"/>
              <a:buChar char="•"/>
            </a:pPr>
            <a:endParaRPr lang="es-ES" sz="1400" dirty="0"/>
          </a:p>
          <a:p>
            <a:pPr marL="285750" indent="-285750" algn="l">
              <a:buFont typeface="Arial" panose="020B0604020202020204" pitchFamily="34" charset="0"/>
              <a:buChar char="•"/>
            </a:pPr>
            <a:endParaRPr lang="es-ES" sz="1400" dirty="0"/>
          </a:p>
          <a:p>
            <a:pPr marL="285750" indent="-285750" algn="l">
              <a:buFont typeface="Arial" panose="020B0604020202020204" pitchFamily="34" charset="0"/>
              <a:buChar char="•"/>
            </a:pPr>
            <a:endParaRPr lang="es-ES" sz="1400" dirty="0"/>
          </a:p>
          <a:p>
            <a:pPr marL="285750" indent="-285750" algn="l">
              <a:buFont typeface="Arial" panose="020B0604020202020204" pitchFamily="34" charset="0"/>
              <a:buChar char="•"/>
            </a:pPr>
            <a:endParaRPr lang="es-ES" sz="1400" dirty="0"/>
          </a:p>
          <a:p>
            <a:pPr marL="285750" indent="-285750" algn="l">
              <a:buFont typeface="Arial" panose="020B0604020202020204" pitchFamily="34" charset="0"/>
              <a:buChar char="•"/>
            </a:pPr>
            <a:endParaRPr lang="es-ES" sz="1400" dirty="0"/>
          </a:p>
          <a:p>
            <a:pPr marL="285750" indent="-285750" algn="l">
              <a:buFont typeface="Arial" panose="020B0604020202020204" pitchFamily="34" charset="0"/>
              <a:buChar char="•"/>
            </a:pPr>
            <a:endParaRPr lang="es-ES" sz="1400" dirty="0"/>
          </a:p>
          <a:p>
            <a:pPr marL="285750" indent="-285750" algn="l">
              <a:buFont typeface="Arial" panose="020B0604020202020204" pitchFamily="34" charset="0"/>
              <a:buChar char="•"/>
            </a:pPr>
            <a:endParaRPr lang="es-ES" sz="1400" dirty="0"/>
          </a:p>
          <a:p>
            <a:pPr marL="285750" indent="-285750" algn="l">
              <a:buFont typeface="Arial" panose="020B0604020202020204" pitchFamily="34" charset="0"/>
              <a:buChar char="•"/>
            </a:pPr>
            <a:endParaRPr lang="es-ES" sz="1400" dirty="0"/>
          </a:p>
          <a:p>
            <a:pPr marL="285750" indent="-285750" algn="l">
              <a:buFont typeface="Arial" panose="020B0604020202020204" pitchFamily="34" charset="0"/>
              <a:buChar char="•"/>
            </a:pPr>
            <a:endParaRPr lang="es-ES" sz="1400" dirty="0"/>
          </a:p>
          <a:p>
            <a:pPr marL="285750" indent="-285750" algn="l">
              <a:buFont typeface="Arial" panose="020B0604020202020204" pitchFamily="34" charset="0"/>
              <a:buChar char="•"/>
            </a:pPr>
            <a:endParaRPr lang="es-ES" sz="1400" dirty="0"/>
          </a:p>
          <a:p>
            <a:pPr marL="285750" indent="-285750" algn="l">
              <a:buFont typeface="Arial" panose="020B0604020202020204" pitchFamily="34" charset="0"/>
              <a:buChar char="•"/>
            </a:pPr>
            <a:endParaRPr lang="es-ES" sz="1400" dirty="0"/>
          </a:p>
          <a:p>
            <a:pPr marL="285750" indent="-285750" algn="l">
              <a:buFont typeface="Arial" panose="020B0604020202020204" pitchFamily="34" charset="0"/>
              <a:buChar char="•"/>
            </a:pPr>
            <a:endParaRPr lang="es-ES" sz="1400" b="1" dirty="0"/>
          </a:p>
          <a:p>
            <a:pPr marL="285750" indent="-285750" algn="l">
              <a:buFont typeface="Arial" panose="020B0604020202020204" pitchFamily="34" charset="0"/>
              <a:buChar char="•"/>
            </a:pPr>
            <a:endParaRPr lang="es-ES" sz="1400" b="1" dirty="0"/>
          </a:p>
          <a:p>
            <a:pPr marL="285750" indent="-285750" algn="l">
              <a:buFont typeface="Arial" panose="020B0604020202020204" pitchFamily="34" charset="0"/>
              <a:buChar char="•"/>
            </a:pPr>
            <a:endParaRPr lang="es-ES" sz="1400" b="1" dirty="0"/>
          </a:p>
          <a:p>
            <a:pPr marL="285750" indent="-285750" algn="l">
              <a:buFont typeface="Arial" panose="020B0604020202020204" pitchFamily="34" charset="0"/>
              <a:buChar char="•"/>
            </a:pPr>
            <a:endParaRPr lang="es-ES" dirty="0"/>
          </a:p>
        </p:txBody>
      </p:sp>
    </p:spTree>
    <p:extLst>
      <p:ext uri="{BB962C8B-B14F-4D97-AF65-F5344CB8AC3E}">
        <p14:creationId xmlns:p14="http://schemas.microsoft.com/office/powerpoint/2010/main" val="348355561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2915DBB-5CB1-2912-C109-8F316FDC0D97}"/>
              </a:ext>
            </a:extLst>
          </p:cNvPr>
          <p:cNvSpPr>
            <a:spLocks noGrp="1"/>
          </p:cNvSpPr>
          <p:nvPr>
            <p:ph type="title"/>
          </p:nvPr>
        </p:nvSpPr>
        <p:spPr/>
        <p:txBody>
          <a:bodyPr/>
          <a:lstStyle/>
          <a:p>
            <a:endParaRPr lang="es-CL"/>
          </a:p>
        </p:txBody>
      </p:sp>
      <p:sp>
        <p:nvSpPr>
          <p:cNvPr id="3" name="Subtítulo 2">
            <a:extLst>
              <a:ext uri="{FF2B5EF4-FFF2-40B4-BE49-F238E27FC236}">
                <a16:creationId xmlns:a16="http://schemas.microsoft.com/office/drawing/2014/main" id="{C6AA8944-5EB3-07DF-A6AF-B6C03F76B5D3}"/>
              </a:ext>
            </a:extLst>
          </p:cNvPr>
          <p:cNvSpPr>
            <a:spLocks noGrp="1"/>
          </p:cNvSpPr>
          <p:nvPr>
            <p:ph type="subTitle" idx="1"/>
          </p:nvPr>
        </p:nvSpPr>
        <p:spPr/>
        <p:txBody>
          <a:bodyPr/>
          <a:lstStyle/>
          <a:p>
            <a:endParaRPr lang="es-CL"/>
          </a:p>
        </p:txBody>
      </p:sp>
      <p:sp>
        <p:nvSpPr>
          <p:cNvPr id="9" name="CuadroTexto 8">
            <a:extLst>
              <a:ext uri="{FF2B5EF4-FFF2-40B4-BE49-F238E27FC236}">
                <a16:creationId xmlns:a16="http://schemas.microsoft.com/office/drawing/2014/main" id="{6868307F-A3A5-E24B-E1FB-E85E69F3CE3E}"/>
              </a:ext>
            </a:extLst>
          </p:cNvPr>
          <p:cNvSpPr txBox="1"/>
          <p:nvPr/>
        </p:nvSpPr>
        <p:spPr>
          <a:xfrm>
            <a:off x="-105887" y="2004446"/>
            <a:ext cx="4572000" cy="1477328"/>
          </a:xfrm>
          <a:prstGeom prst="rect">
            <a:avLst/>
          </a:prstGeom>
          <a:noFill/>
        </p:spPr>
        <p:txBody>
          <a:bodyPr wrap="square">
            <a:spAutoFit/>
          </a:bodyPr>
          <a:lstStyle/>
          <a:p>
            <a:pPr marL="457200" marR="0" lvl="0" indent="-317500" algn="ctr" defTabSz="914400" rtl="0" eaLnBrk="1" fontAlgn="auto" latinLnBrk="0" hangingPunct="1">
              <a:lnSpc>
                <a:spcPct val="100000"/>
              </a:lnSpc>
              <a:spcBef>
                <a:spcPts val="0"/>
              </a:spcBef>
              <a:spcAft>
                <a:spcPts val="0"/>
              </a:spcAft>
              <a:buClr>
                <a:srgbClr val="191919"/>
              </a:buClr>
              <a:buSzPts val="1400"/>
              <a:buFont typeface="Catamaran"/>
              <a:buNone/>
              <a:tabLst/>
              <a:defRPr/>
            </a:pPr>
            <a:r>
              <a:rPr kumimoji="0" lang="es-CL" sz="3600" b="0" i="0" u="none" strike="noStrike" kern="0" cap="none" spc="0" normalizeH="0" baseline="0" noProof="0" dirty="0">
                <a:ln>
                  <a:noFill/>
                </a:ln>
                <a:solidFill>
                  <a:srgbClr val="191919"/>
                </a:solidFill>
                <a:effectLst/>
                <a:uLnTx/>
                <a:uFillTx/>
                <a:latin typeface="Catamaran"/>
                <a:cs typeface="Catamaran"/>
                <a:sym typeface="Catamaran"/>
              </a:rPr>
              <a:t>Menti.com</a:t>
            </a:r>
          </a:p>
          <a:p>
            <a:pPr marL="457200" marR="0" lvl="0" indent="-317500" algn="ctr" defTabSz="914400" rtl="0" eaLnBrk="1" fontAlgn="auto" latinLnBrk="0" hangingPunct="1">
              <a:lnSpc>
                <a:spcPct val="100000"/>
              </a:lnSpc>
              <a:spcBef>
                <a:spcPts val="0"/>
              </a:spcBef>
              <a:spcAft>
                <a:spcPts val="0"/>
              </a:spcAft>
              <a:buClr>
                <a:srgbClr val="191919"/>
              </a:buClr>
              <a:buSzPts val="1400"/>
              <a:buFont typeface="Catamaran"/>
              <a:buNone/>
              <a:tabLst/>
              <a:defRPr/>
            </a:pPr>
            <a:r>
              <a:rPr lang="es-ES" sz="5400" b="1" i="0" dirty="0">
                <a:effectLst/>
                <a:latin typeface="MentiText"/>
              </a:rPr>
              <a:t>1431 4088</a:t>
            </a:r>
            <a:r>
              <a:rPr lang="es-ES" sz="5400" b="0" i="0" dirty="0">
                <a:effectLst/>
                <a:latin typeface="MentiText"/>
              </a:rPr>
              <a:t> </a:t>
            </a:r>
            <a:endParaRPr kumimoji="0" lang="es-CL" sz="3600" b="0" i="0" u="none" strike="noStrike" kern="0" cap="none" spc="0" normalizeH="0" baseline="0" noProof="0" dirty="0">
              <a:ln>
                <a:noFill/>
              </a:ln>
              <a:solidFill>
                <a:srgbClr val="191919"/>
              </a:solidFill>
              <a:effectLst/>
              <a:uLnTx/>
              <a:uFillTx/>
              <a:latin typeface="Catamaran"/>
              <a:cs typeface="Catamaran"/>
              <a:sym typeface="Catamaran"/>
            </a:endParaRPr>
          </a:p>
        </p:txBody>
      </p:sp>
      <p:pic>
        <p:nvPicPr>
          <p:cNvPr id="6" name="Imagen 5">
            <a:extLst>
              <a:ext uri="{FF2B5EF4-FFF2-40B4-BE49-F238E27FC236}">
                <a16:creationId xmlns:a16="http://schemas.microsoft.com/office/drawing/2014/main" id="{C767394B-83CA-9269-18D1-9FCC28633BBA}"/>
              </a:ext>
            </a:extLst>
          </p:cNvPr>
          <p:cNvPicPr>
            <a:picLocks noChangeAspect="1"/>
          </p:cNvPicPr>
          <p:nvPr/>
        </p:nvPicPr>
        <p:blipFill>
          <a:blip r:embed="rId2"/>
          <a:stretch>
            <a:fillRect/>
          </a:stretch>
        </p:blipFill>
        <p:spPr>
          <a:xfrm>
            <a:off x="4062354" y="60207"/>
            <a:ext cx="5143500" cy="5143500"/>
          </a:xfrm>
          <a:prstGeom prst="rect">
            <a:avLst/>
          </a:prstGeom>
        </p:spPr>
      </p:pic>
    </p:spTree>
    <p:extLst>
      <p:ext uri="{BB962C8B-B14F-4D97-AF65-F5344CB8AC3E}">
        <p14:creationId xmlns:p14="http://schemas.microsoft.com/office/powerpoint/2010/main" val="133845165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34"/>
          <p:cNvSpPr txBox="1">
            <a:spLocks noGrp="1"/>
          </p:cNvSpPr>
          <p:nvPr>
            <p:ph type="title"/>
          </p:nvPr>
        </p:nvSpPr>
        <p:spPr>
          <a:xfrm>
            <a:off x="61471" y="545573"/>
            <a:ext cx="8890427" cy="1160269"/>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Ejemplos según tipo de </a:t>
            </a:r>
            <a:r>
              <a:rPr lang="en" b="1" dirty="0"/>
              <a:t>respuesta</a:t>
            </a:r>
            <a:endParaRPr b="1" dirty="0"/>
          </a:p>
        </p:txBody>
      </p:sp>
      <p:cxnSp>
        <p:nvCxnSpPr>
          <p:cNvPr id="231" name="Google Shape;231;p34"/>
          <p:cNvCxnSpPr/>
          <p:nvPr/>
        </p:nvCxnSpPr>
        <p:spPr>
          <a:xfrm>
            <a:off x="5039300" y="2325725"/>
            <a:ext cx="1016700" cy="0"/>
          </a:xfrm>
          <a:prstGeom prst="straightConnector1">
            <a:avLst/>
          </a:prstGeom>
          <a:noFill/>
          <a:ln w="38100" cap="flat" cmpd="sng">
            <a:solidFill>
              <a:schemeClr val="lt2"/>
            </a:solidFill>
            <a:prstDash val="solid"/>
            <a:round/>
            <a:headEnd type="none" w="med" len="med"/>
            <a:tailEnd type="none" w="med" len="med"/>
          </a:ln>
        </p:spPr>
      </p:cxnSp>
      <p:sp>
        <p:nvSpPr>
          <p:cNvPr id="4" name="Google Shape;230;p34">
            <a:extLst>
              <a:ext uri="{FF2B5EF4-FFF2-40B4-BE49-F238E27FC236}">
                <a16:creationId xmlns:a16="http://schemas.microsoft.com/office/drawing/2014/main" id="{7FCAFE68-EE9D-2D46-A4B9-BCF1CA85D2C3}"/>
              </a:ext>
            </a:extLst>
          </p:cNvPr>
          <p:cNvSpPr txBox="1">
            <a:spLocks/>
          </p:cNvSpPr>
          <p:nvPr/>
        </p:nvSpPr>
        <p:spPr>
          <a:xfrm>
            <a:off x="319134" y="1629015"/>
            <a:ext cx="8039053" cy="3462098"/>
          </a:xfrm>
          <a:prstGeom prst="rect">
            <a:avLst/>
          </a:prstGeom>
          <a:noFill/>
          <a:ln>
            <a:noFill/>
          </a:ln>
        </p:spPr>
        <p:txBody>
          <a:bodyPr spcFirstLastPara="1" wrap="square" lIns="91425" tIns="91425" rIns="91425" bIns="91425" numCol="2"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Catamaran"/>
              <a:buNone/>
              <a:defRPr sz="1600" b="0" i="0" u="none" strike="noStrike" cap="none">
                <a:solidFill>
                  <a:schemeClr val="dk1"/>
                </a:solidFill>
                <a:latin typeface="Catamaran"/>
                <a:ea typeface="Catamaran"/>
                <a:cs typeface="Catamaran"/>
                <a:sym typeface="Catamaran"/>
              </a:defRPr>
            </a:lvl1pPr>
            <a:lvl2pPr marL="914400" marR="0" lvl="1"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2pPr>
            <a:lvl3pPr marL="1371600" marR="0" lvl="2"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3pPr>
            <a:lvl4pPr marL="1828800" marR="0" lvl="3"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4pPr>
            <a:lvl5pPr marL="2286000" marR="0" lvl="4"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5pPr>
            <a:lvl6pPr marL="2743200" marR="0" lvl="5"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6pPr>
            <a:lvl7pPr marL="3200400" marR="0" lvl="6"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7pPr>
            <a:lvl8pPr marL="3657600" marR="0" lvl="7"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8pPr>
            <a:lvl9pPr marL="4114800" marR="0" lvl="8" indent="-317500" algn="ctr" rtl="0">
              <a:lnSpc>
                <a:spcPct val="100000"/>
              </a:lnSpc>
              <a:spcBef>
                <a:spcPts val="1600"/>
              </a:spcBef>
              <a:spcAft>
                <a:spcPts val="160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9pPr>
          </a:lstStyle>
          <a:p>
            <a:pPr marL="285750" indent="-285750" algn="l">
              <a:buFont typeface="Arial" panose="020B0604020202020204" pitchFamily="34" charset="0"/>
              <a:buChar char="•"/>
            </a:pPr>
            <a:r>
              <a:rPr lang="es-ES" sz="1400" b="1" dirty="0"/>
              <a:t>A) PREGUNTAS ABIERTAS</a:t>
            </a:r>
            <a:endParaRPr lang="es-ES" sz="1400" dirty="0"/>
          </a:p>
          <a:p>
            <a:pPr marL="285750" indent="-285750" algn="l">
              <a:buFont typeface="Arial" panose="020B0604020202020204" pitchFamily="34" charset="0"/>
              <a:buChar char="•"/>
            </a:pPr>
            <a:endParaRPr lang="es-ES" sz="1400" dirty="0"/>
          </a:p>
          <a:p>
            <a:pPr marL="285750" indent="-285750" algn="l">
              <a:buFont typeface="Arial" panose="020B0604020202020204" pitchFamily="34" charset="0"/>
              <a:buChar char="•"/>
            </a:pPr>
            <a:r>
              <a:rPr lang="es-ES" sz="1400" dirty="0"/>
              <a:t>Indique tres palabras que se le vienen a la cabeza al pensar en Gabriel </a:t>
            </a:r>
            <a:r>
              <a:rPr lang="es-ES" sz="1400" dirty="0" err="1"/>
              <a:t>Boric</a:t>
            </a:r>
            <a:endParaRPr lang="es-ES" sz="1400" dirty="0"/>
          </a:p>
          <a:p>
            <a:pPr marL="285750" indent="-285750" algn="l">
              <a:buFont typeface="Arial" panose="020B0604020202020204" pitchFamily="34" charset="0"/>
              <a:buChar char="•"/>
            </a:pPr>
            <a:r>
              <a:rPr lang="es-ES" sz="1400" dirty="0"/>
              <a:t>__________</a:t>
            </a:r>
          </a:p>
          <a:p>
            <a:pPr marL="285750" indent="-285750" algn="l">
              <a:buFont typeface="Arial" panose="020B0604020202020204" pitchFamily="34" charset="0"/>
              <a:buChar char="•"/>
            </a:pPr>
            <a:r>
              <a:rPr lang="es-ES" sz="1400" dirty="0"/>
              <a:t>__________</a:t>
            </a:r>
          </a:p>
          <a:p>
            <a:pPr marL="285750" indent="-285750" algn="l">
              <a:buFont typeface="Arial" panose="020B0604020202020204" pitchFamily="34" charset="0"/>
              <a:buChar char="•"/>
            </a:pPr>
            <a:r>
              <a:rPr lang="es-ES" sz="1400" dirty="0"/>
              <a:t>__________</a:t>
            </a:r>
          </a:p>
          <a:p>
            <a:pPr marL="285750" indent="-285750" algn="l">
              <a:buFont typeface="Arial" panose="020B0604020202020204" pitchFamily="34" charset="0"/>
              <a:buChar char="•"/>
            </a:pPr>
            <a:endParaRPr lang="es-ES" sz="1400" dirty="0"/>
          </a:p>
          <a:p>
            <a:pPr marL="285750" indent="-285750" algn="l">
              <a:buFont typeface="Arial" panose="020B0604020202020204" pitchFamily="34" charset="0"/>
              <a:buChar char="•"/>
            </a:pPr>
            <a:endParaRPr lang="es-ES" sz="1400" dirty="0"/>
          </a:p>
          <a:p>
            <a:pPr marL="285750" indent="-285750" algn="l">
              <a:buFont typeface="Arial" panose="020B0604020202020204" pitchFamily="34" charset="0"/>
              <a:buChar char="•"/>
            </a:pPr>
            <a:r>
              <a:rPr lang="es-ES" sz="1400" dirty="0"/>
              <a:t>Indique tres palabras se le vienen a la cabeza cuando escucha la palabra mujer</a:t>
            </a:r>
          </a:p>
          <a:p>
            <a:pPr marL="285750" indent="-285750" algn="l">
              <a:buFont typeface="Arial" panose="020B0604020202020204" pitchFamily="34" charset="0"/>
              <a:buChar char="•"/>
            </a:pPr>
            <a:endParaRPr lang="es-ES" sz="1400" dirty="0"/>
          </a:p>
          <a:p>
            <a:pPr marL="285750" indent="-285750" algn="l">
              <a:buFont typeface="Arial" panose="020B0604020202020204" pitchFamily="34" charset="0"/>
              <a:buChar char="•"/>
            </a:pPr>
            <a:r>
              <a:rPr lang="es-ES" sz="1400" dirty="0"/>
              <a:t>__________</a:t>
            </a:r>
          </a:p>
          <a:p>
            <a:pPr marL="285750" indent="-285750" algn="l">
              <a:buFont typeface="Arial" panose="020B0604020202020204" pitchFamily="34" charset="0"/>
              <a:buChar char="•"/>
            </a:pPr>
            <a:r>
              <a:rPr lang="es-ES" sz="1400" dirty="0"/>
              <a:t>__________</a:t>
            </a:r>
          </a:p>
          <a:p>
            <a:pPr marL="285750" indent="-285750" algn="l">
              <a:buFont typeface="Arial" panose="020B0604020202020204" pitchFamily="34" charset="0"/>
              <a:buChar char="•"/>
            </a:pPr>
            <a:r>
              <a:rPr lang="es-ES" sz="1400" dirty="0"/>
              <a:t>__________</a:t>
            </a:r>
          </a:p>
          <a:p>
            <a:pPr marL="285750" indent="-285750" algn="l">
              <a:buFont typeface="Arial" panose="020B0604020202020204" pitchFamily="34" charset="0"/>
              <a:buChar char="•"/>
            </a:pPr>
            <a:endParaRPr lang="es-ES" sz="1400" b="1" dirty="0"/>
          </a:p>
          <a:p>
            <a:pPr marL="285750" indent="-285750" algn="l">
              <a:buFont typeface="Arial" panose="020B0604020202020204" pitchFamily="34" charset="0"/>
              <a:buChar char="•"/>
            </a:pPr>
            <a:endParaRPr lang="es-ES" sz="1400" b="1" dirty="0"/>
          </a:p>
          <a:p>
            <a:pPr marL="285750" indent="-285750" algn="l">
              <a:buFont typeface="Arial" panose="020B0604020202020204" pitchFamily="34" charset="0"/>
              <a:buChar char="•"/>
            </a:pPr>
            <a:endParaRPr lang="es-ES" sz="1400" b="1" dirty="0"/>
          </a:p>
          <a:p>
            <a:pPr marL="285750" indent="-285750" algn="l">
              <a:buFont typeface="Arial" panose="020B0604020202020204" pitchFamily="34" charset="0"/>
              <a:buChar char="•"/>
            </a:pPr>
            <a:endParaRPr lang="es-ES" dirty="0"/>
          </a:p>
        </p:txBody>
      </p:sp>
      <p:pic>
        <p:nvPicPr>
          <p:cNvPr id="2" name="Imagen 1">
            <a:extLst>
              <a:ext uri="{FF2B5EF4-FFF2-40B4-BE49-F238E27FC236}">
                <a16:creationId xmlns:a16="http://schemas.microsoft.com/office/drawing/2014/main" id="{30D23A5B-1DD6-3F67-B561-B2155563534E}"/>
              </a:ext>
            </a:extLst>
          </p:cNvPr>
          <p:cNvPicPr>
            <a:picLocks noChangeAspect="1"/>
          </p:cNvPicPr>
          <p:nvPr/>
        </p:nvPicPr>
        <p:blipFill rotWithShape="1">
          <a:blip r:embed="rId3"/>
          <a:srcRect r="66282"/>
          <a:stretch/>
        </p:blipFill>
        <p:spPr>
          <a:xfrm>
            <a:off x="5402115" y="1653036"/>
            <a:ext cx="1901482" cy="3414056"/>
          </a:xfrm>
          <a:prstGeom prst="rect">
            <a:avLst/>
          </a:prstGeom>
        </p:spPr>
      </p:pic>
    </p:spTree>
    <p:extLst>
      <p:ext uri="{BB962C8B-B14F-4D97-AF65-F5344CB8AC3E}">
        <p14:creationId xmlns:p14="http://schemas.microsoft.com/office/powerpoint/2010/main" val="299307859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cxnSp>
        <p:nvCxnSpPr>
          <p:cNvPr id="231" name="Google Shape;231;p34"/>
          <p:cNvCxnSpPr/>
          <p:nvPr/>
        </p:nvCxnSpPr>
        <p:spPr>
          <a:xfrm>
            <a:off x="5039300" y="2325725"/>
            <a:ext cx="1016700" cy="0"/>
          </a:xfrm>
          <a:prstGeom prst="straightConnector1">
            <a:avLst/>
          </a:prstGeom>
          <a:noFill/>
          <a:ln w="38100" cap="flat" cmpd="sng">
            <a:solidFill>
              <a:schemeClr val="lt2"/>
            </a:solidFill>
            <a:prstDash val="solid"/>
            <a:round/>
            <a:headEnd type="none" w="med" len="med"/>
            <a:tailEnd type="none" w="med" len="med"/>
          </a:ln>
        </p:spPr>
      </p:cxnSp>
      <p:sp>
        <p:nvSpPr>
          <p:cNvPr id="4" name="Google Shape;230;p34">
            <a:extLst>
              <a:ext uri="{FF2B5EF4-FFF2-40B4-BE49-F238E27FC236}">
                <a16:creationId xmlns:a16="http://schemas.microsoft.com/office/drawing/2014/main" id="{7FCAFE68-EE9D-2D46-A4B9-BCF1CA85D2C3}"/>
              </a:ext>
            </a:extLst>
          </p:cNvPr>
          <p:cNvSpPr txBox="1">
            <a:spLocks/>
          </p:cNvSpPr>
          <p:nvPr/>
        </p:nvSpPr>
        <p:spPr>
          <a:xfrm>
            <a:off x="304800" y="293512"/>
            <a:ext cx="8247529" cy="4708794"/>
          </a:xfrm>
          <a:prstGeom prst="rect">
            <a:avLst/>
          </a:prstGeom>
          <a:noFill/>
          <a:ln>
            <a:noFill/>
          </a:ln>
        </p:spPr>
        <p:txBody>
          <a:bodyPr spcFirstLastPara="1" wrap="square" lIns="91425" tIns="91425" rIns="91425" bIns="91425" numCol="2"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Catamaran"/>
              <a:buNone/>
              <a:defRPr sz="1600" b="0" i="0" u="none" strike="noStrike" cap="none">
                <a:solidFill>
                  <a:schemeClr val="dk1"/>
                </a:solidFill>
                <a:latin typeface="Catamaran"/>
                <a:ea typeface="Catamaran"/>
                <a:cs typeface="Catamaran"/>
                <a:sym typeface="Catamaran"/>
              </a:defRPr>
            </a:lvl1pPr>
            <a:lvl2pPr marL="914400" marR="0" lvl="1"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2pPr>
            <a:lvl3pPr marL="1371600" marR="0" lvl="2"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3pPr>
            <a:lvl4pPr marL="1828800" marR="0" lvl="3"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4pPr>
            <a:lvl5pPr marL="2286000" marR="0" lvl="4"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5pPr>
            <a:lvl6pPr marL="2743200" marR="0" lvl="5"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6pPr>
            <a:lvl7pPr marL="3200400" marR="0" lvl="6"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7pPr>
            <a:lvl8pPr marL="3657600" marR="0" lvl="7"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8pPr>
            <a:lvl9pPr marL="4114800" marR="0" lvl="8" indent="-317500" algn="ctr" rtl="0">
              <a:lnSpc>
                <a:spcPct val="100000"/>
              </a:lnSpc>
              <a:spcBef>
                <a:spcPts val="1600"/>
              </a:spcBef>
              <a:spcAft>
                <a:spcPts val="160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9pPr>
          </a:lstStyle>
          <a:p>
            <a:pPr marL="285750" indent="-285750" algn="l">
              <a:buFont typeface="Arial" panose="020B0604020202020204" pitchFamily="34" charset="0"/>
              <a:buChar char="•"/>
            </a:pPr>
            <a:r>
              <a:rPr lang="es-ES" sz="1800" b="1" dirty="0"/>
              <a:t>B) PREGUNTAS CERRADAS SIMPLES</a:t>
            </a:r>
            <a:endParaRPr lang="es-ES" sz="1800" dirty="0"/>
          </a:p>
          <a:p>
            <a:pPr marL="285750" indent="-285750" algn="l">
              <a:buFont typeface="Arial" panose="020B0604020202020204" pitchFamily="34" charset="0"/>
              <a:buChar char="•"/>
            </a:pPr>
            <a:r>
              <a:rPr lang="es-ES" sz="1800" dirty="0"/>
              <a:t>Si una mujer quiere tener un hijo siendo madre soltera, pero no quiere tener una relación </a:t>
            </a:r>
          </a:p>
          <a:p>
            <a:pPr marL="285750" indent="-285750" algn="l">
              <a:buFont typeface="Arial" panose="020B0604020202020204" pitchFamily="34" charset="0"/>
              <a:buChar char="•"/>
            </a:pPr>
            <a:r>
              <a:rPr lang="es-ES" sz="1800" dirty="0"/>
              <a:t>estable con un hombre, ¿usted lo aprueba o lo desaprueba? (ESPERE RESPUESTA Y MARQUE UNA ALTERNATIVA):</a:t>
            </a:r>
          </a:p>
          <a:p>
            <a:pPr marL="0" indent="0" algn="l"/>
            <a:endParaRPr lang="es-ES" sz="1800" dirty="0"/>
          </a:p>
          <a:p>
            <a:pPr marL="285750" indent="-285750" algn="l">
              <a:buFont typeface="Arial" panose="020B0604020202020204" pitchFamily="34" charset="0"/>
              <a:buChar char="•"/>
            </a:pPr>
            <a:r>
              <a:rPr lang="es-ES" sz="1800" dirty="0"/>
              <a:t>Aprueba</a:t>
            </a:r>
          </a:p>
          <a:p>
            <a:pPr marL="285750" indent="-285750" algn="l">
              <a:buFont typeface="Arial" panose="020B0604020202020204" pitchFamily="34" charset="0"/>
              <a:buChar char="•"/>
            </a:pPr>
            <a:r>
              <a:rPr lang="es-ES" sz="1800" dirty="0"/>
              <a:t>Desaprueba</a:t>
            </a:r>
          </a:p>
          <a:p>
            <a:pPr marL="285750" indent="-285750" algn="l">
              <a:buFont typeface="Arial" panose="020B0604020202020204" pitchFamily="34" charset="0"/>
              <a:buChar char="•"/>
            </a:pPr>
            <a:r>
              <a:rPr lang="es-ES" sz="1800" dirty="0"/>
              <a:t>Depende (NO LEER)</a:t>
            </a:r>
          </a:p>
          <a:p>
            <a:pPr marL="285750" indent="-285750" algn="l">
              <a:buFont typeface="Arial" panose="020B0604020202020204" pitchFamily="34" charset="0"/>
              <a:buChar char="•"/>
            </a:pPr>
            <a:r>
              <a:rPr lang="es-ES" sz="1800" dirty="0"/>
              <a:t>No sabe</a:t>
            </a:r>
          </a:p>
          <a:p>
            <a:pPr marL="285750" indent="-285750" algn="l">
              <a:buFont typeface="Arial" panose="020B0604020202020204" pitchFamily="34" charset="0"/>
              <a:buChar char="•"/>
            </a:pPr>
            <a:r>
              <a:rPr lang="es-ES" sz="1800" dirty="0"/>
              <a:t>No responde</a:t>
            </a:r>
          </a:p>
          <a:p>
            <a:pPr marL="285750" indent="-285750" algn="l">
              <a:buFont typeface="Arial" panose="020B0604020202020204" pitchFamily="34" charset="0"/>
              <a:buChar char="•"/>
            </a:pPr>
            <a:endParaRPr lang="es-ES" sz="1800" dirty="0"/>
          </a:p>
          <a:p>
            <a:pPr marL="285750" indent="-285750" algn="l">
              <a:buFont typeface="Arial" panose="020B0604020202020204" pitchFamily="34" charset="0"/>
              <a:buChar char="•"/>
            </a:pPr>
            <a:r>
              <a:rPr lang="es-ES" dirty="0"/>
              <a:t>(Fuente: Encuesta Mundial de Valores, 2006)</a:t>
            </a:r>
          </a:p>
        </p:txBody>
      </p:sp>
      <p:pic>
        <p:nvPicPr>
          <p:cNvPr id="2" name="Imagen 1">
            <a:extLst>
              <a:ext uri="{FF2B5EF4-FFF2-40B4-BE49-F238E27FC236}">
                <a16:creationId xmlns:a16="http://schemas.microsoft.com/office/drawing/2014/main" id="{1C43335D-3DCD-F031-82F6-9EC263E7A624}"/>
              </a:ext>
            </a:extLst>
          </p:cNvPr>
          <p:cNvPicPr>
            <a:picLocks noChangeAspect="1"/>
          </p:cNvPicPr>
          <p:nvPr/>
        </p:nvPicPr>
        <p:blipFill rotWithShape="1">
          <a:blip r:embed="rId3"/>
          <a:srcRect l="34052" r="33852"/>
          <a:stretch/>
        </p:blipFill>
        <p:spPr>
          <a:xfrm>
            <a:off x="5113867" y="293512"/>
            <a:ext cx="2348089" cy="4429046"/>
          </a:xfrm>
          <a:prstGeom prst="rect">
            <a:avLst/>
          </a:prstGeom>
        </p:spPr>
      </p:pic>
    </p:spTree>
    <p:extLst>
      <p:ext uri="{BB962C8B-B14F-4D97-AF65-F5344CB8AC3E}">
        <p14:creationId xmlns:p14="http://schemas.microsoft.com/office/powerpoint/2010/main" val="218577989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cxnSp>
        <p:nvCxnSpPr>
          <p:cNvPr id="231" name="Google Shape;231;p34"/>
          <p:cNvCxnSpPr/>
          <p:nvPr/>
        </p:nvCxnSpPr>
        <p:spPr>
          <a:xfrm>
            <a:off x="5039300" y="2325725"/>
            <a:ext cx="1016700" cy="0"/>
          </a:xfrm>
          <a:prstGeom prst="straightConnector1">
            <a:avLst/>
          </a:prstGeom>
          <a:noFill/>
          <a:ln w="38100" cap="flat" cmpd="sng">
            <a:solidFill>
              <a:schemeClr val="lt2"/>
            </a:solidFill>
            <a:prstDash val="solid"/>
            <a:round/>
            <a:headEnd type="none" w="med" len="med"/>
            <a:tailEnd type="none" w="med" len="med"/>
          </a:ln>
        </p:spPr>
      </p:cxnSp>
      <p:sp>
        <p:nvSpPr>
          <p:cNvPr id="4" name="Google Shape;230;p34">
            <a:extLst>
              <a:ext uri="{FF2B5EF4-FFF2-40B4-BE49-F238E27FC236}">
                <a16:creationId xmlns:a16="http://schemas.microsoft.com/office/drawing/2014/main" id="{7FCAFE68-EE9D-2D46-A4B9-BCF1CA85D2C3}"/>
              </a:ext>
            </a:extLst>
          </p:cNvPr>
          <p:cNvSpPr txBox="1">
            <a:spLocks/>
          </p:cNvSpPr>
          <p:nvPr/>
        </p:nvSpPr>
        <p:spPr>
          <a:xfrm>
            <a:off x="304801" y="293512"/>
            <a:ext cx="8229600" cy="763762"/>
          </a:xfrm>
          <a:prstGeom prst="rect">
            <a:avLst/>
          </a:prstGeom>
          <a:noFill/>
          <a:ln>
            <a:noFill/>
          </a:ln>
        </p:spPr>
        <p:txBody>
          <a:bodyPr spcFirstLastPara="1" wrap="square" lIns="91425" tIns="91425" rIns="91425" bIns="91425" numCol="2"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Catamaran"/>
              <a:buNone/>
              <a:defRPr sz="1600" b="0" i="0" u="none" strike="noStrike" cap="none">
                <a:solidFill>
                  <a:schemeClr val="dk1"/>
                </a:solidFill>
                <a:latin typeface="Catamaran"/>
                <a:ea typeface="Catamaran"/>
                <a:cs typeface="Catamaran"/>
                <a:sym typeface="Catamaran"/>
              </a:defRPr>
            </a:lvl1pPr>
            <a:lvl2pPr marL="914400" marR="0" lvl="1"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2pPr>
            <a:lvl3pPr marL="1371600" marR="0" lvl="2"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3pPr>
            <a:lvl4pPr marL="1828800" marR="0" lvl="3"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4pPr>
            <a:lvl5pPr marL="2286000" marR="0" lvl="4"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5pPr>
            <a:lvl6pPr marL="2743200" marR="0" lvl="5"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6pPr>
            <a:lvl7pPr marL="3200400" marR="0" lvl="6"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7pPr>
            <a:lvl8pPr marL="3657600" marR="0" lvl="7"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8pPr>
            <a:lvl9pPr marL="4114800" marR="0" lvl="8" indent="-317500" algn="ctr" rtl="0">
              <a:lnSpc>
                <a:spcPct val="100000"/>
              </a:lnSpc>
              <a:spcBef>
                <a:spcPts val="1600"/>
              </a:spcBef>
              <a:spcAft>
                <a:spcPts val="160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9pPr>
          </a:lstStyle>
          <a:p>
            <a:pPr marL="285750" indent="-285750" algn="l">
              <a:buFont typeface="Arial" panose="020B0604020202020204" pitchFamily="34" charset="0"/>
              <a:buChar char="•"/>
            </a:pPr>
            <a:r>
              <a:rPr lang="es-ES" sz="1800" b="1" dirty="0"/>
              <a:t>C) PREGUNTAS CERRADAS MÚLTIPLES</a:t>
            </a:r>
          </a:p>
          <a:p>
            <a:pPr marL="285750" indent="-285750" algn="l">
              <a:buFont typeface="Arial" panose="020B0604020202020204" pitchFamily="34" charset="0"/>
              <a:buChar char="•"/>
            </a:pPr>
            <a:endParaRPr lang="es-ES" sz="1800" dirty="0"/>
          </a:p>
        </p:txBody>
      </p:sp>
      <p:pic>
        <p:nvPicPr>
          <p:cNvPr id="3" name="Imagen 2">
            <a:extLst>
              <a:ext uri="{FF2B5EF4-FFF2-40B4-BE49-F238E27FC236}">
                <a16:creationId xmlns:a16="http://schemas.microsoft.com/office/drawing/2014/main" id="{799B1A8D-17CD-F795-5B46-FA368526C017}"/>
              </a:ext>
            </a:extLst>
          </p:cNvPr>
          <p:cNvPicPr>
            <a:picLocks noChangeAspect="1"/>
          </p:cNvPicPr>
          <p:nvPr/>
        </p:nvPicPr>
        <p:blipFill rotWithShape="1">
          <a:blip r:embed="rId3"/>
          <a:srcRect l="49822" t="16389" r="32099" b="50462"/>
          <a:stretch/>
        </p:blipFill>
        <p:spPr>
          <a:xfrm>
            <a:off x="0" y="887522"/>
            <a:ext cx="3481879" cy="4255978"/>
          </a:xfrm>
          <a:prstGeom prst="rect">
            <a:avLst/>
          </a:prstGeom>
        </p:spPr>
      </p:pic>
      <p:pic>
        <p:nvPicPr>
          <p:cNvPr id="6" name="Imagen 5">
            <a:extLst>
              <a:ext uri="{FF2B5EF4-FFF2-40B4-BE49-F238E27FC236}">
                <a16:creationId xmlns:a16="http://schemas.microsoft.com/office/drawing/2014/main" id="{0B1C16DD-10AC-485C-A44E-66D06B48E371}"/>
              </a:ext>
            </a:extLst>
          </p:cNvPr>
          <p:cNvPicPr>
            <a:picLocks noChangeAspect="1"/>
          </p:cNvPicPr>
          <p:nvPr/>
        </p:nvPicPr>
        <p:blipFill rotWithShape="1">
          <a:blip r:embed="rId3"/>
          <a:srcRect l="50000" t="50299" r="31787" b="17777"/>
          <a:stretch/>
        </p:blipFill>
        <p:spPr>
          <a:xfrm>
            <a:off x="3481879" y="887522"/>
            <a:ext cx="3642188" cy="4255978"/>
          </a:xfrm>
          <a:prstGeom prst="rect">
            <a:avLst/>
          </a:prstGeom>
        </p:spPr>
      </p:pic>
      <p:sp>
        <p:nvSpPr>
          <p:cNvPr id="7" name="CuadroTexto 6">
            <a:extLst>
              <a:ext uri="{FF2B5EF4-FFF2-40B4-BE49-F238E27FC236}">
                <a16:creationId xmlns:a16="http://schemas.microsoft.com/office/drawing/2014/main" id="{BDABE389-0109-25CF-92D4-BDDDD2755D4D}"/>
              </a:ext>
            </a:extLst>
          </p:cNvPr>
          <p:cNvSpPr txBox="1"/>
          <p:nvPr/>
        </p:nvSpPr>
        <p:spPr>
          <a:xfrm>
            <a:off x="3639299" y="115042"/>
            <a:ext cx="3164138" cy="954107"/>
          </a:xfrm>
          <a:prstGeom prst="rect">
            <a:avLst/>
          </a:prstGeom>
          <a:noFill/>
        </p:spPr>
        <p:txBody>
          <a:bodyPr wrap="square" rtlCol="0">
            <a:spAutoFit/>
          </a:bodyPr>
          <a:lstStyle/>
          <a:p>
            <a:r>
              <a:rPr lang="es-ES" dirty="0">
                <a:latin typeface="Catamaran" panose="020B0604020202020204" charset="0"/>
                <a:cs typeface="Catamaran" panose="020B0604020202020204" charset="0"/>
              </a:rPr>
              <a:t>Fuente: </a:t>
            </a:r>
          </a:p>
          <a:p>
            <a:r>
              <a:rPr lang="es-ES" dirty="0">
                <a:latin typeface="Catamaran" panose="020B0604020202020204" charset="0"/>
                <a:cs typeface="Catamaran" panose="020B0604020202020204" charset="0"/>
              </a:rPr>
              <a:t>IV Encuesta Nacional de Participación Cultural</a:t>
            </a:r>
          </a:p>
          <a:p>
            <a:endParaRPr lang="es-ES" dirty="0">
              <a:latin typeface="Catamaran" panose="020B0604020202020204" charset="0"/>
              <a:cs typeface="Catamaran" panose="020B0604020202020204" charset="0"/>
            </a:endParaRPr>
          </a:p>
        </p:txBody>
      </p:sp>
      <p:pic>
        <p:nvPicPr>
          <p:cNvPr id="2" name="Imagen 1">
            <a:extLst>
              <a:ext uri="{FF2B5EF4-FFF2-40B4-BE49-F238E27FC236}">
                <a16:creationId xmlns:a16="http://schemas.microsoft.com/office/drawing/2014/main" id="{6ACD8DF5-59D4-460B-296E-76263C32A652}"/>
              </a:ext>
            </a:extLst>
          </p:cNvPr>
          <p:cNvPicPr>
            <a:picLocks noChangeAspect="1"/>
          </p:cNvPicPr>
          <p:nvPr/>
        </p:nvPicPr>
        <p:blipFill rotWithShape="1">
          <a:blip r:embed="rId4"/>
          <a:srcRect l="67444" t="2597"/>
          <a:stretch/>
        </p:blipFill>
        <p:spPr>
          <a:xfrm>
            <a:off x="7206858" y="1113747"/>
            <a:ext cx="1835906" cy="3325375"/>
          </a:xfrm>
          <a:prstGeom prst="rect">
            <a:avLst/>
          </a:prstGeom>
        </p:spPr>
      </p:pic>
    </p:spTree>
    <p:extLst>
      <p:ext uri="{BB962C8B-B14F-4D97-AF65-F5344CB8AC3E}">
        <p14:creationId xmlns:p14="http://schemas.microsoft.com/office/powerpoint/2010/main" val="315223880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34"/>
          <p:cNvSpPr txBox="1">
            <a:spLocks noGrp="1"/>
          </p:cNvSpPr>
          <p:nvPr>
            <p:ph type="title"/>
          </p:nvPr>
        </p:nvSpPr>
        <p:spPr>
          <a:xfrm>
            <a:off x="126786" y="296191"/>
            <a:ext cx="8890427" cy="1160269"/>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Tipos de </a:t>
            </a:r>
            <a:r>
              <a:rPr lang="en" b="1" dirty="0"/>
              <a:t>preguntas </a:t>
            </a:r>
            <a:r>
              <a:rPr lang="en" dirty="0"/>
              <a:t>según </a:t>
            </a:r>
            <a:r>
              <a:rPr lang="en" b="1" dirty="0"/>
              <a:t>tipo de respuesta</a:t>
            </a:r>
            <a:endParaRPr b="1" dirty="0"/>
          </a:p>
        </p:txBody>
      </p:sp>
      <p:cxnSp>
        <p:nvCxnSpPr>
          <p:cNvPr id="231" name="Google Shape;231;p34"/>
          <p:cNvCxnSpPr>
            <a:cxnSpLocks/>
          </p:cNvCxnSpPr>
          <p:nvPr/>
        </p:nvCxnSpPr>
        <p:spPr>
          <a:xfrm>
            <a:off x="4285527" y="1258925"/>
            <a:ext cx="3024045" cy="0"/>
          </a:xfrm>
          <a:prstGeom prst="straightConnector1">
            <a:avLst/>
          </a:prstGeom>
          <a:noFill/>
          <a:ln w="38100" cap="flat" cmpd="sng">
            <a:solidFill>
              <a:schemeClr val="lt2"/>
            </a:solidFill>
            <a:prstDash val="solid"/>
            <a:round/>
            <a:headEnd type="none" w="med" len="med"/>
            <a:tailEnd type="none" w="med" len="med"/>
          </a:ln>
        </p:spPr>
      </p:cxnSp>
      <p:sp>
        <p:nvSpPr>
          <p:cNvPr id="4" name="CuadroTexto 3">
            <a:extLst>
              <a:ext uri="{FF2B5EF4-FFF2-40B4-BE49-F238E27FC236}">
                <a16:creationId xmlns:a16="http://schemas.microsoft.com/office/drawing/2014/main" id="{82C82DB8-9A1F-7BF8-DC43-CBB5146600D3}"/>
              </a:ext>
            </a:extLst>
          </p:cNvPr>
          <p:cNvSpPr txBox="1"/>
          <p:nvPr/>
        </p:nvSpPr>
        <p:spPr>
          <a:xfrm>
            <a:off x="1626177" y="1422658"/>
            <a:ext cx="6525491" cy="400110"/>
          </a:xfrm>
          <a:prstGeom prst="rect">
            <a:avLst/>
          </a:prstGeom>
          <a:noFill/>
        </p:spPr>
        <p:txBody>
          <a:bodyPr wrap="square" rtlCol="0">
            <a:spAutoFit/>
          </a:bodyPr>
          <a:lstStyle/>
          <a:p>
            <a:pPr marL="285750" indent="-285750">
              <a:buFont typeface="Arial" panose="020B0604020202020204" pitchFamily="34" charset="0"/>
              <a:buChar char="•"/>
            </a:pPr>
            <a:r>
              <a:rPr lang="es-CL" sz="2000" dirty="0">
                <a:latin typeface="Catamaran" panose="020B0604020202020204" charset="0"/>
                <a:cs typeface="Catamaran" panose="020B0604020202020204" charset="0"/>
              </a:rPr>
              <a:t>Algunos elementos a considerar: </a:t>
            </a:r>
          </a:p>
        </p:txBody>
      </p:sp>
      <p:pic>
        <p:nvPicPr>
          <p:cNvPr id="5" name="Imagen 4">
            <a:extLst>
              <a:ext uri="{FF2B5EF4-FFF2-40B4-BE49-F238E27FC236}">
                <a16:creationId xmlns:a16="http://schemas.microsoft.com/office/drawing/2014/main" id="{A49B4F33-9EA9-2221-4E30-6EB5A7A77DDF}"/>
              </a:ext>
            </a:extLst>
          </p:cNvPr>
          <p:cNvPicPr>
            <a:picLocks noChangeAspect="1"/>
          </p:cNvPicPr>
          <p:nvPr/>
        </p:nvPicPr>
        <p:blipFill rotWithShape="1">
          <a:blip r:embed="rId3"/>
          <a:srcRect l="16346" t="16095" r="15664" b="22158"/>
          <a:stretch/>
        </p:blipFill>
        <p:spPr>
          <a:xfrm>
            <a:off x="1626177" y="1754299"/>
            <a:ext cx="5641398" cy="3415596"/>
          </a:xfrm>
          <a:prstGeom prst="rect">
            <a:avLst/>
          </a:prstGeom>
        </p:spPr>
      </p:pic>
    </p:spTree>
    <p:extLst>
      <p:ext uri="{BB962C8B-B14F-4D97-AF65-F5344CB8AC3E}">
        <p14:creationId xmlns:p14="http://schemas.microsoft.com/office/powerpoint/2010/main" val="308095445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34"/>
          <p:cNvSpPr txBox="1">
            <a:spLocks noGrp="1"/>
          </p:cNvSpPr>
          <p:nvPr>
            <p:ph type="title"/>
          </p:nvPr>
        </p:nvSpPr>
        <p:spPr>
          <a:xfrm>
            <a:off x="36298" y="2210716"/>
            <a:ext cx="8890427" cy="1160269"/>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c) Tipos de </a:t>
            </a:r>
            <a:r>
              <a:rPr lang="en" b="1" dirty="0"/>
              <a:t>preguntas </a:t>
            </a:r>
            <a:r>
              <a:rPr lang="en" dirty="0"/>
              <a:t>según </a:t>
            </a:r>
            <a:r>
              <a:rPr lang="en" b="1" dirty="0"/>
              <a:t>categoría de respuesta</a:t>
            </a:r>
            <a:endParaRPr b="1" dirty="0"/>
          </a:p>
        </p:txBody>
      </p:sp>
      <p:cxnSp>
        <p:nvCxnSpPr>
          <p:cNvPr id="231" name="Google Shape;231;p34"/>
          <p:cNvCxnSpPr>
            <a:cxnSpLocks/>
          </p:cNvCxnSpPr>
          <p:nvPr/>
        </p:nvCxnSpPr>
        <p:spPr>
          <a:xfrm>
            <a:off x="4285527" y="1258925"/>
            <a:ext cx="3024045" cy="0"/>
          </a:xfrm>
          <a:prstGeom prst="straightConnector1">
            <a:avLst/>
          </a:prstGeom>
          <a:noFill/>
          <a:ln w="38100" cap="flat" cmpd="sng">
            <a:solidFill>
              <a:schemeClr val="lt2"/>
            </a:solidFill>
            <a:prstDash val="solid"/>
            <a:round/>
            <a:headEnd type="none" w="med" len="med"/>
            <a:tailEnd type="none" w="med" len="med"/>
          </a:ln>
        </p:spPr>
      </p:cxnSp>
    </p:spTree>
    <p:extLst>
      <p:ext uri="{BB962C8B-B14F-4D97-AF65-F5344CB8AC3E}">
        <p14:creationId xmlns:p14="http://schemas.microsoft.com/office/powerpoint/2010/main" val="403384762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34"/>
          <p:cNvSpPr txBox="1">
            <a:spLocks noGrp="1"/>
          </p:cNvSpPr>
          <p:nvPr>
            <p:ph type="title"/>
          </p:nvPr>
        </p:nvSpPr>
        <p:spPr>
          <a:xfrm>
            <a:off x="61471" y="545573"/>
            <a:ext cx="8890427" cy="1160269"/>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Ejemplos según </a:t>
            </a:r>
            <a:r>
              <a:rPr lang="en" b="1" dirty="0"/>
              <a:t>categoría de respuesta</a:t>
            </a:r>
            <a:endParaRPr b="1" dirty="0"/>
          </a:p>
        </p:txBody>
      </p:sp>
      <p:cxnSp>
        <p:nvCxnSpPr>
          <p:cNvPr id="231" name="Google Shape;231;p34"/>
          <p:cNvCxnSpPr/>
          <p:nvPr/>
        </p:nvCxnSpPr>
        <p:spPr>
          <a:xfrm>
            <a:off x="5039300" y="2325725"/>
            <a:ext cx="1016700" cy="0"/>
          </a:xfrm>
          <a:prstGeom prst="straightConnector1">
            <a:avLst/>
          </a:prstGeom>
          <a:noFill/>
          <a:ln w="38100" cap="flat" cmpd="sng">
            <a:solidFill>
              <a:schemeClr val="lt2"/>
            </a:solidFill>
            <a:prstDash val="solid"/>
            <a:round/>
            <a:headEnd type="none" w="med" len="med"/>
            <a:tailEnd type="none" w="med" len="med"/>
          </a:ln>
        </p:spPr>
      </p:cxnSp>
      <p:sp>
        <p:nvSpPr>
          <p:cNvPr id="4" name="Google Shape;230;p34">
            <a:extLst>
              <a:ext uri="{FF2B5EF4-FFF2-40B4-BE49-F238E27FC236}">
                <a16:creationId xmlns:a16="http://schemas.microsoft.com/office/drawing/2014/main" id="{7FCAFE68-EE9D-2D46-A4B9-BCF1CA85D2C3}"/>
              </a:ext>
            </a:extLst>
          </p:cNvPr>
          <p:cNvSpPr txBox="1">
            <a:spLocks/>
          </p:cNvSpPr>
          <p:nvPr/>
        </p:nvSpPr>
        <p:spPr>
          <a:xfrm>
            <a:off x="319134" y="1706610"/>
            <a:ext cx="8039053" cy="3462098"/>
          </a:xfrm>
          <a:prstGeom prst="rect">
            <a:avLst/>
          </a:prstGeom>
          <a:noFill/>
          <a:ln>
            <a:noFill/>
          </a:ln>
        </p:spPr>
        <p:txBody>
          <a:bodyPr spcFirstLastPara="1" wrap="square" lIns="91425" tIns="91425" rIns="91425" bIns="91425" numCol="2"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Catamaran"/>
              <a:buNone/>
              <a:defRPr sz="1600" b="0" i="0" u="none" strike="noStrike" cap="none">
                <a:solidFill>
                  <a:schemeClr val="dk1"/>
                </a:solidFill>
                <a:latin typeface="Catamaran"/>
                <a:ea typeface="Catamaran"/>
                <a:cs typeface="Catamaran"/>
                <a:sym typeface="Catamaran"/>
              </a:defRPr>
            </a:lvl1pPr>
            <a:lvl2pPr marL="914400" marR="0" lvl="1"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2pPr>
            <a:lvl3pPr marL="1371600" marR="0" lvl="2"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3pPr>
            <a:lvl4pPr marL="1828800" marR="0" lvl="3"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4pPr>
            <a:lvl5pPr marL="2286000" marR="0" lvl="4"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5pPr>
            <a:lvl6pPr marL="2743200" marR="0" lvl="5"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6pPr>
            <a:lvl7pPr marL="3200400" marR="0" lvl="6"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7pPr>
            <a:lvl8pPr marL="3657600" marR="0" lvl="7"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8pPr>
            <a:lvl9pPr marL="4114800" marR="0" lvl="8" indent="-317500" algn="ctr" rtl="0">
              <a:lnSpc>
                <a:spcPct val="100000"/>
              </a:lnSpc>
              <a:spcBef>
                <a:spcPts val="1600"/>
              </a:spcBef>
              <a:spcAft>
                <a:spcPts val="160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9pPr>
          </a:lstStyle>
          <a:p>
            <a:pPr marL="285750" indent="-285750" algn="l">
              <a:buFont typeface="Arial" panose="020B0604020202020204" pitchFamily="34" charset="0"/>
              <a:buChar char="•"/>
            </a:pPr>
            <a:r>
              <a:rPr lang="es-ES" sz="1800" b="1" dirty="0"/>
              <a:t>a) Preguntas nominales dicotómicas</a:t>
            </a:r>
          </a:p>
          <a:p>
            <a:pPr marL="285750" indent="-285750" algn="l">
              <a:buFont typeface="Arial" panose="020B0604020202020204" pitchFamily="34" charset="0"/>
              <a:buChar char="•"/>
            </a:pPr>
            <a:endParaRPr lang="es-ES" sz="1400" b="1" dirty="0"/>
          </a:p>
          <a:p>
            <a:pPr marL="285750" indent="-285750" algn="l">
              <a:buFont typeface="Arial" panose="020B0604020202020204" pitchFamily="34" charset="0"/>
              <a:buChar char="•"/>
            </a:pPr>
            <a:r>
              <a:rPr lang="es-ES" sz="1400" b="1" dirty="0"/>
              <a:t>Ejemplo 1:</a:t>
            </a:r>
          </a:p>
          <a:p>
            <a:pPr marL="285750" indent="-285750" algn="l">
              <a:buFont typeface="Arial" panose="020B0604020202020204" pitchFamily="34" charset="0"/>
              <a:buChar char="•"/>
            </a:pPr>
            <a:r>
              <a:rPr lang="es-ES" sz="1400" b="1" dirty="0"/>
              <a:t>¿Ud. diría que en la actualidad las familias en Chile son…?</a:t>
            </a:r>
          </a:p>
          <a:p>
            <a:pPr marL="342900" indent="-342900" algn="l">
              <a:buFont typeface="+mj-lt"/>
              <a:buAutoNum type="alphaLcParenR"/>
            </a:pPr>
            <a:r>
              <a:rPr lang="es-ES" sz="1400" dirty="0"/>
              <a:t>Un lugar en el cual encontrar descanso y apoyo</a:t>
            </a:r>
          </a:p>
          <a:p>
            <a:pPr marL="342900" indent="-342900" algn="l">
              <a:buFont typeface="+mj-lt"/>
              <a:buAutoNum type="alphaLcParenR"/>
            </a:pPr>
            <a:r>
              <a:rPr lang="es-ES" sz="1400" dirty="0"/>
              <a:t>Una fuente de tensiones y problema</a:t>
            </a:r>
          </a:p>
          <a:p>
            <a:pPr marL="342900" indent="-342900" algn="l">
              <a:buFont typeface="+mj-lt"/>
              <a:buAutoNum type="alphaLcParenR"/>
            </a:pPr>
            <a:r>
              <a:rPr lang="es-ES" sz="1400" dirty="0"/>
              <a:t>NS</a:t>
            </a:r>
          </a:p>
          <a:p>
            <a:pPr marL="342900" indent="-342900" algn="l">
              <a:buFont typeface="+mj-lt"/>
              <a:buAutoNum type="alphaLcParenR"/>
            </a:pPr>
            <a:r>
              <a:rPr lang="es-ES" sz="1400" dirty="0"/>
              <a:t>NR</a:t>
            </a:r>
          </a:p>
          <a:p>
            <a:pPr marL="285750" indent="-285750" algn="l">
              <a:buFont typeface="Arial" panose="020B0604020202020204" pitchFamily="34" charset="0"/>
              <a:buChar char="•"/>
            </a:pPr>
            <a:endParaRPr lang="es-ES" sz="1400" b="1" dirty="0"/>
          </a:p>
          <a:p>
            <a:pPr marL="285750" indent="-285750" algn="l">
              <a:buFont typeface="Arial" panose="020B0604020202020204" pitchFamily="34" charset="0"/>
              <a:buChar char="•"/>
            </a:pPr>
            <a:r>
              <a:rPr lang="es-ES" sz="1400" b="1" dirty="0"/>
              <a:t>Ejemplo 2: Usted diría que en general… </a:t>
            </a:r>
          </a:p>
          <a:p>
            <a:pPr marL="342900" indent="-342900" algn="l">
              <a:buFont typeface="+mj-lt"/>
              <a:buAutoNum type="alphaLcParenR"/>
            </a:pPr>
            <a:r>
              <a:rPr lang="es-ES" sz="1400" dirty="0"/>
              <a:t>Se puede confiar en las personas</a:t>
            </a:r>
          </a:p>
          <a:p>
            <a:pPr marL="342900" indent="-342900" algn="l">
              <a:buFont typeface="+mj-lt"/>
              <a:buAutoNum type="alphaLcParenR"/>
            </a:pPr>
            <a:r>
              <a:rPr lang="es-ES" sz="1400" dirty="0"/>
              <a:t>No se puede confiar en las personas</a:t>
            </a:r>
          </a:p>
          <a:p>
            <a:pPr marL="342900" indent="-342900" algn="l">
              <a:buFont typeface="+mj-lt"/>
              <a:buAutoNum type="alphaLcParenR"/>
            </a:pPr>
            <a:r>
              <a:rPr lang="es-ES" sz="1400" dirty="0"/>
              <a:t>NS</a:t>
            </a:r>
          </a:p>
          <a:p>
            <a:pPr marL="342900" indent="-342900" algn="l">
              <a:buFont typeface="+mj-lt"/>
              <a:buAutoNum type="alphaLcParenR"/>
            </a:pPr>
            <a:r>
              <a:rPr lang="es-ES" sz="1400" dirty="0"/>
              <a:t>NR</a:t>
            </a:r>
          </a:p>
          <a:p>
            <a:pPr marL="285750" indent="-285750" algn="l">
              <a:buFont typeface="Arial" panose="020B0604020202020204" pitchFamily="34" charset="0"/>
              <a:buChar char="•"/>
            </a:pPr>
            <a:endParaRPr lang="es-ES" sz="1400" b="1" dirty="0"/>
          </a:p>
          <a:p>
            <a:pPr marL="285750" indent="-285750" algn="l">
              <a:buFont typeface="Arial" panose="020B0604020202020204" pitchFamily="34" charset="0"/>
              <a:buChar char="•"/>
            </a:pPr>
            <a:endParaRPr lang="es-ES" sz="1400" b="1" dirty="0"/>
          </a:p>
          <a:p>
            <a:pPr marL="285750" indent="-285750" algn="l">
              <a:buFont typeface="Arial" panose="020B0604020202020204" pitchFamily="34" charset="0"/>
              <a:buChar char="•"/>
            </a:pPr>
            <a:endParaRPr lang="es-ES" dirty="0"/>
          </a:p>
        </p:txBody>
      </p:sp>
      <p:pic>
        <p:nvPicPr>
          <p:cNvPr id="2" name="Imagen 1">
            <a:extLst>
              <a:ext uri="{FF2B5EF4-FFF2-40B4-BE49-F238E27FC236}">
                <a16:creationId xmlns:a16="http://schemas.microsoft.com/office/drawing/2014/main" id="{0065F99F-4C92-16BF-35BB-3B8406977CF6}"/>
              </a:ext>
            </a:extLst>
          </p:cNvPr>
          <p:cNvPicPr>
            <a:picLocks noChangeAspect="1"/>
          </p:cNvPicPr>
          <p:nvPr/>
        </p:nvPicPr>
        <p:blipFill rotWithShape="1">
          <a:blip r:embed="rId3"/>
          <a:srcRect t="7485" r="74898"/>
          <a:stretch/>
        </p:blipFill>
        <p:spPr>
          <a:xfrm>
            <a:off x="4891662" y="1705842"/>
            <a:ext cx="1781293" cy="3378483"/>
          </a:xfrm>
          <a:prstGeom prst="rect">
            <a:avLst/>
          </a:prstGeom>
        </p:spPr>
      </p:pic>
    </p:spTree>
    <p:extLst>
      <p:ext uri="{BB962C8B-B14F-4D97-AF65-F5344CB8AC3E}">
        <p14:creationId xmlns:p14="http://schemas.microsoft.com/office/powerpoint/2010/main" val="376470251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cxnSp>
        <p:nvCxnSpPr>
          <p:cNvPr id="231" name="Google Shape;231;p34"/>
          <p:cNvCxnSpPr/>
          <p:nvPr/>
        </p:nvCxnSpPr>
        <p:spPr>
          <a:xfrm>
            <a:off x="5039300" y="2325725"/>
            <a:ext cx="1016700" cy="0"/>
          </a:xfrm>
          <a:prstGeom prst="straightConnector1">
            <a:avLst/>
          </a:prstGeom>
          <a:noFill/>
          <a:ln w="38100" cap="flat" cmpd="sng">
            <a:solidFill>
              <a:schemeClr val="lt2"/>
            </a:solidFill>
            <a:prstDash val="solid"/>
            <a:round/>
            <a:headEnd type="none" w="med" len="med"/>
            <a:tailEnd type="none" w="med" len="med"/>
          </a:ln>
        </p:spPr>
      </p:cxnSp>
      <p:sp>
        <p:nvSpPr>
          <p:cNvPr id="4" name="Google Shape;230;p34">
            <a:extLst>
              <a:ext uri="{FF2B5EF4-FFF2-40B4-BE49-F238E27FC236}">
                <a16:creationId xmlns:a16="http://schemas.microsoft.com/office/drawing/2014/main" id="{7FCAFE68-EE9D-2D46-A4B9-BCF1CA85D2C3}"/>
              </a:ext>
            </a:extLst>
          </p:cNvPr>
          <p:cNvSpPr txBox="1">
            <a:spLocks/>
          </p:cNvSpPr>
          <p:nvPr/>
        </p:nvSpPr>
        <p:spPr>
          <a:xfrm>
            <a:off x="342900" y="604837"/>
            <a:ext cx="8458200" cy="4357688"/>
          </a:xfrm>
          <a:prstGeom prst="rect">
            <a:avLst/>
          </a:prstGeom>
          <a:noFill/>
          <a:ln>
            <a:noFill/>
          </a:ln>
        </p:spPr>
        <p:txBody>
          <a:bodyPr spcFirstLastPara="1" wrap="square" lIns="91425" tIns="91425" rIns="91425" bIns="91425" numCol="2"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Catamaran"/>
              <a:buNone/>
              <a:defRPr sz="1600" b="0" i="0" u="none" strike="noStrike" cap="none">
                <a:solidFill>
                  <a:schemeClr val="dk1"/>
                </a:solidFill>
                <a:latin typeface="Catamaran"/>
                <a:ea typeface="Catamaran"/>
                <a:cs typeface="Catamaran"/>
                <a:sym typeface="Catamaran"/>
              </a:defRPr>
            </a:lvl1pPr>
            <a:lvl2pPr marL="914400" marR="0" lvl="1"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2pPr>
            <a:lvl3pPr marL="1371600" marR="0" lvl="2"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3pPr>
            <a:lvl4pPr marL="1828800" marR="0" lvl="3"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4pPr>
            <a:lvl5pPr marL="2286000" marR="0" lvl="4"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5pPr>
            <a:lvl6pPr marL="2743200" marR="0" lvl="5"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6pPr>
            <a:lvl7pPr marL="3200400" marR="0" lvl="6"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7pPr>
            <a:lvl8pPr marL="3657600" marR="0" lvl="7"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8pPr>
            <a:lvl9pPr marL="4114800" marR="0" lvl="8" indent="-317500" algn="ctr" rtl="0">
              <a:lnSpc>
                <a:spcPct val="100000"/>
              </a:lnSpc>
              <a:spcBef>
                <a:spcPts val="1600"/>
              </a:spcBef>
              <a:spcAft>
                <a:spcPts val="160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9pPr>
          </a:lstStyle>
          <a:p>
            <a:pPr marL="285750" indent="-285750" algn="l">
              <a:buFont typeface="Arial" panose="020B0604020202020204" pitchFamily="34" charset="0"/>
              <a:buChar char="•"/>
            </a:pPr>
            <a:r>
              <a:rPr lang="es-ES" sz="2000" b="1" dirty="0"/>
              <a:t>b) Preguntas nominales múltiples</a:t>
            </a:r>
          </a:p>
          <a:p>
            <a:pPr marL="285750" indent="-285750" algn="l">
              <a:buFont typeface="Arial" panose="020B0604020202020204" pitchFamily="34" charset="0"/>
              <a:buChar char="•"/>
            </a:pPr>
            <a:endParaRPr lang="es-ES" sz="1400" b="1" dirty="0"/>
          </a:p>
          <a:p>
            <a:pPr marL="285750" indent="-285750" algn="l">
              <a:buFont typeface="Arial" panose="020B0604020202020204" pitchFamily="34" charset="0"/>
              <a:buChar char="•"/>
            </a:pPr>
            <a:r>
              <a:rPr lang="es-ES" sz="1400" b="1" dirty="0"/>
              <a:t>❑ Ejemplo:</a:t>
            </a:r>
          </a:p>
          <a:p>
            <a:pPr marL="285750" indent="-285750" algn="l">
              <a:buFont typeface="Arial" panose="020B0604020202020204" pitchFamily="34" charset="0"/>
              <a:buChar char="•"/>
            </a:pPr>
            <a:endParaRPr lang="es-ES" sz="1400" b="1" dirty="0"/>
          </a:p>
          <a:p>
            <a:pPr marL="342900" indent="-342900" algn="l">
              <a:buFont typeface="+mj-lt"/>
              <a:buAutoNum type="alphaLcParenR"/>
            </a:pPr>
            <a:r>
              <a:rPr lang="es-ES" dirty="0"/>
              <a:t>¿Con cuál de las siguientes frases está usted más de acuerdo?</a:t>
            </a:r>
          </a:p>
          <a:p>
            <a:pPr marL="342900" indent="-342900" algn="l">
              <a:buFont typeface="Arial" panose="020B0604020202020204" pitchFamily="34" charset="0"/>
              <a:buChar char="•"/>
            </a:pPr>
            <a:r>
              <a:rPr lang="es-ES" dirty="0"/>
              <a:t>La democracia es preferible a cualquier otra forma de gobierno</a:t>
            </a:r>
          </a:p>
          <a:p>
            <a:pPr marL="342900" indent="-342900" algn="l">
              <a:buFont typeface="Arial" panose="020B0604020202020204" pitchFamily="34" charset="0"/>
              <a:buChar char="•"/>
            </a:pPr>
            <a:r>
              <a:rPr lang="es-ES" dirty="0"/>
              <a:t>En algunas circunstancias es mejor un gobierno autoritario que uno democrático</a:t>
            </a:r>
          </a:p>
          <a:p>
            <a:pPr marL="342900" indent="-342900" algn="l">
              <a:buFont typeface="Arial" panose="020B0604020202020204" pitchFamily="34" charset="0"/>
              <a:buChar char="•"/>
            </a:pPr>
            <a:r>
              <a:rPr lang="es-ES" dirty="0"/>
              <a:t>A la gente como uno le da lo mismo un gobierno democrático que uno autoritario</a:t>
            </a:r>
          </a:p>
          <a:p>
            <a:pPr marL="342900" indent="-342900" algn="l">
              <a:buFont typeface="Arial" panose="020B0604020202020204" pitchFamily="34" charset="0"/>
              <a:buChar char="•"/>
            </a:pPr>
            <a:r>
              <a:rPr lang="es-ES" dirty="0"/>
              <a:t>NS</a:t>
            </a:r>
          </a:p>
          <a:p>
            <a:pPr marL="342900" indent="-342900" algn="l">
              <a:buFont typeface="Arial" panose="020B0604020202020204" pitchFamily="34" charset="0"/>
              <a:buChar char="•"/>
            </a:pPr>
            <a:r>
              <a:rPr lang="es-ES" dirty="0"/>
              <a:t>NR</a:t>
            </a:r>
          </a:p>
          <a:p>
            <a:pPr marL="285750" indent="-285750" algn="l">
              <a:buFont typeface="Arial" panose="020B0604020202020204" pitchFamily="34" charset="0"/>
              <a:buChar char="•"/>
            </a:pPr>
            <a:endParaRPr lang="es-ES" b="1" dirty="0"/>
          </a:p>
          <a:p>
            <a:pPr marL="285750" indent="-285750" algn="l">
              <a:buFont typeface="Arial" panose="020B0604020202020204" pitchFamily="34" charset="0"/>
              <a:buChar char="•"/>
            </a:pPr>
            <a:r>
              <a:rPr lang="es-ES" b="1" dirty="0"/>
              <a:t>(Fuente: CEP, PNUD)</a:t>
            </a:r>
          </a:p>
          <a:p>
            <a:pPr marL="285750" indent="-285750" algn="l">
              <a:buFont typeface="Arial" panose="020B0604020202020204" pitchFamily="34" charset="0"/>
              <a:buChar char="•"/>
            </a:pPr>
            <a:endParaRPr lang="es-ES" sz="1400" b="1" dirty="0"/>
          </a:p>
          <a:p>
            <a:pPr marL="285750" indent="-285750" algn="l">
              <a:buFont typeface="Arial" panose="020B0604020202020204" pitchFamily="34" charset="0"/>
              <a:buChar char="•"/>
            </a:pPr>
            <a:endParaRPr lang="es-ES" dirty="0"/>
          </a:p>
        </p:txBody>
      </p:sp>
      <p:pic>
        <p:nvPicPr>
          <p:cNvPr id="2" name="Imagen 1">
            <a:extLst>
              <a:ext uri="{FF2B5EF4-FFF2-40B4-BE49-F238E27FC236}">
                <a16:creationId xmlns:a16="http://schemas.microsoft.com/office/drawing/2014/main" id="{0065F99F-4C92-16BF-35BB-3B8406977CF6}"/>
              </a:ext>
            </a:extLst>
          </p:cNvPr>
          <p:cNvPicPr>
            <a:picLocks noChangeAspect="1"/>
          </p:cNvPicPr>
          <p:nvPr/>
        </p:nvPicPr>
        <p:blipFill rotWithShape="1">
          <a:blip r:embed="rId3"/>
          <a:srcRect l="25628" t="6287" r="49070"/>
          <a:stretch/>
        </p:blipFill>
        <p:spPr>
          <a:xfrm>
            <a:off x="4867276" y="604837"/>
            <a:ext cx="2209800" cy="4211949"/>
          </a:xfrm>
          <a:prstGeom prst="rect">
            <a:avLst/>
          </a:prstGeom>
        </p:spPr>
      </p:pic>
    </p:spTree>
    <p:extLst>
      <p:ext uri="{BB962C8B-B14F-4D97-AF65-F5344CB8AC3E}">
        <p14:creationId xmlns:p14="http://schemas.microsoft.com/office/powerpoint/2010/main" val="9382308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AutoShape 2">
            <a:extLst>
              <a:ext uri="{FF2B5EF4-FFF2-40B4-BE49-F238E27FC236}">
                <a16:creationId xmlns:a16="http://schemas.microsoft.com/office/drawing/2014/main" id="{F88EDA1E-F6F2-374D-A888-79F279551F8B}"/>
              </a:ext>
            </a:extLst>
          </p:cNvPr>
          <p:cNvSpPr>
            <a:spLocks noChangeArrowheads="1"/>
          </p:cNvSpPr>
          <p:nvPr/>
        </p:nvSpPr>
        <p:spPr bwMode="auto">
          <a:xfrm>
            <a:off x="1143000" y="2628899"/>
            <a:ext cx="1674019" cy="1778411"/>
          </a:xfrm>
          <a:prstGeom prst="roundRect">
            <a:avLst>
              <a:gd name="adj" fmla="val 16667"/>
            </a:avLst>
          </a:prstGeom>
          <a:solidFill>
            <a:schemeClr val="accent5">
              <a:lumMod val="85000"/>
            </a:schemeClr>
          </a:solidFill>
          <a:ln>
            <a:noFill/>
          </a:ln>
          <a:effectLst/>
        </p:spPr>
        <p:txBody>
          <a:bodyPr anchor="ctr"/>
          <a:lstStyle/>
          <a:p>
            <a:pPr algn="ctr"/>
            <a:r>
              <a:rPr lang="es-MX" altLang="es-CL" sz="2100" b="1">
                <a:latin typeface="Catamaran" panose="020B0604020202020204" charset="0"/>
                <a:cs typeface="Catamaran" panose="020B0604020202020204" charset="0"/>
              </a:rPr>
              <a:t>Concepto</a:t>
            </a:r>
            <a:endParaRPr lang="es-ES" altLang="es-CL" sz="2100" b="1">
              <a:latin typeface="Catamaran" panose="020B0604020202020204" charset="0"/>
              <a:cs typeface="Catamaran" panose="020B0604020202020204" charset="0"/>
            </a:endParaRPr>
          </a:p>
        </p:txBody>
      </p:sp>
      <p:sp>
        <p:nvSpPr>
          <p:cNvPr id="89091" name="AutoShape 3">
            <a:extLst>
              <a:ext uri="{FF2B5EF4-FFF2-40B4-BE49-F238E27FC236}">
                <a16:creationId xmlns:a16="http://schemas.microsoft.com/office/drawing/2014/main" id="{4E9F9E4D-9F7B-A394-7384-8D2EE8E94E72}"/>
              </a:ext>
            </a:extLst>
          </p:cNvPr>
          <p:cNvSpPr>
            <a:spLocks noChangeArrowheads="1"/>
          </p:cNvSpPr>
          <p:nvPr/>
        </p:nvSpPr>
        <p:spPr bwMode="auto">
          <a:xfrm>
            <a:off x="3492104" y="1771650"/>
            <a:ext cx="2159794" cy="404813"/>
          </a:xfrm>
          <a:prstGeom prst="roundRect">
            <a:avLst>
              <a:gd name="adj" fmla="val 16667"/>
            </a:avLst>
          </a:prstGeom>
          <a:solidFill>
            <a:schemeClr val="accent5">
              <a:lumMod val="85000"/>
            </a:schemeClr>
          </a:solidFill>
          <a:ln>
            <a:noFill/>
          </a:ln>
          <a:effectLst/>
        </p:spPr>
        <p:txBody>
          <a:bodyPr anchor="ctr"/>
          <a:lstStyle/>
          <a:p>
            <a:pPr algn="ctr"/>
            <a:r>
              <a:rPr lang="es-MX" altLang="es-CL" sz="1500" b="1" dirty="0">
                <a:latin typeface="Catamaran" panose="020B0604020202020204" charset="0"/>
                <a:cs typeface="Catamaran" panose="020B0604020202020204" charset="0"/>
              </a:rPr>
              <a:t>Dimensiones</a:t>
            </a:r>
            <a:endParaRPr lang="es-ES" altLang="es-CL" sz="1500" b="1" dirty="0">
              <a:latin typeface="Catamaran" panose="020B0604020202020204" charset="0"/>
              <a:cs typeface="Catamaran" panose="020B0604020202020204" charset="0"/>
            </a:endParaRPr>
          </a:p>
        </p:txBody>
      </p:sp>
      <p:grpSp>
        <p:nvGrpSpPr>
          <p:cNvPr id="89092" name="Group 4">
            <a:extLst>
              <a:ext uri="{FF2B5EF4-FFF2-40B4-BE49-F238E27FC236}">
                <a16:creationId xmlns:a16="http://schemas.microsoft.com/office/drawing/2014/main" id="{07DBBEFC-E40E-30A9-3281-69184D329AB9}"/>
              </a:ext>
            </a:extLst>
          </p:cNvPr>
          <p:cNvGrpSpPr>
            <a:grpSpLocks/>
          </p:cNvGrpSpPr>
          <p:nvPr/>
        </p:nvGrpSpPr>
        <p:grpSpPr bwMode="auto">
          <a:xfrm>
            <a:off x="2931319" y="2571751"/>
            <a:ext cx="2686050" cy="1750219"/>
            <a:chOff x="1392" y="1728"/>
            <a:chExt cx="2256" cy="1470"/>
          </a:xfrm>
          <a:solidFill>
            <a:schemeClr val="accent4">
              <a:lumMod val="85000"/>
            </a:schemeClr>
          </a:solidFill>
        </p:grpSpPr>
        <p:sp>
          <p:nvSpPr>
            <p:cNvPr id="89093" name="Line 5">
              <a:extLst>
                <a:ext uri="{FF2B5EF4-FFF2-40B4-BE49-F238E27FC236}">
                  <a16:creationId xmlns:a16="http://schemas.microsoft.com/office/drawing/2014/main" id="{F4E93A7D-5420-2073-CCF4-9EB0750A6FBB}"/>
                </a:ext>
              </a:extLst>
            </p:cNvPr>
            <p:cNvSpPr>
              <a:spLocks noChangeShapeType="1"/>
            </p:cNvSpPr>
            <p:nvPr/>
          </p:nvSpPr>
          <p:spPr bwMode="auto">
            <a:xfrm>
              <a:off x="1392" y="2448"/>
              <a:ext cx="480" cy="0"/>
            </a:xfrm>
            <a:prstGeom prst="line">
              <a:avLst/>
            </a:prstGeom>
            <a:grpFill/>
            <a:ln w="9525">
              <a:solidFill>
                <a:schemeClr val="tx1"/>
              </a:solidFill>
              <a:round/>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CL" sz="1050">
                <a:latin typeface="Catamaran" panose="020B0604020202020204" charset="0"/>
                <a:cs typeface="Catamaran" panose="020B0604020202020204" charset="0"/>
              </a:endParaRPr>
            </a:p>
          </p:txBody>
        </p:sp>
        <p:sp>
          <p:nvSpPr>
            <p:cNvPr id="89094" name="Line 6">
              <a:extLst>
                <a:ext uri="{FF2B5EF4-FFF2-40B4-BE49-F238E27FC236}">
                  <a16:creationId xmlns:a16="http://schemas.microsoft.com/office/drawing/2014/main" id="{0F163678-9D36-4D3D-91E7-FCB5693EEA5D}"/>
                </a:ext>
              </a:extLst>
            </p:cNvPr>
            <p:cNvSpPr>
              <a:spLocks noChangeShapeType="1"/>
            </p:cNvSpPr>
            <p:nvPr/>
          </p:nvSpPr>
          <p:spPr bwMode="auto">
            <a:xfrm>
              <a:off x="1392" y="3072"/>
              <a:ext cx="480" cy="0"/>
            </a:xfrm>
            <a:prstGeom prst="line">
              <a:avLst/>
            </a:prstGeom>
            <a:grpFill/>
            <a:ln w="9525">
              <a:solidFill>
                <a:schemeClr val="tx1"/>
              </a:solidFill>
              <a:round/>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CL" sz="1050">
                <a:latin typeface="Catamaran" panose="020B0604020202020204" charset="0"/>
                <a:cs typeface="Catamaran" panose="020B0604020202020204" charset="0"/>
              </a:endParaRPr>
            </a:p>
          </p:txBody>
        </p:sp>
        <p:grpSp>
          <p:nvGrpSpPr>
            <p:cNvPr id="89095" name="Group 7">
              <a:extLst>
                <a:ext uri="{FF2B5EF4-FFF2-40B4-BE49-F238E27FC236}">
                  <a16:creationId xmlns:a16="http://schemas.microsoft.com/office/drawing/2014/main" id="{68673BAF-264F-37BD-10EA-489307AED3BC}"/>
                </a:ext>
              </a:extLst>
            </p:cNvPr>
            <p:cNvGrpSpPr>
              <a:grpSpLocks/>
            </p:cNvGrpSpPr>
            <p:nvPr/>
          </p:nvGrpSpPr>
          <p:grpSpPr bwMode="auto">
            <a:xfrm>
              <a:off x="1392" y="1728"/>
              <a:ext cx="2256" cy="213"/>
              <a:chOff x="1392" y="1728"/>
              <a:chExt cx="2256" cy="213"/>
            </a:xfrm>
            <a:grpFill/>
          </p:grpSpPr>
          <p:sp>
            <p:nvSpPr>
              <p:cNvPr id="89096" name="Line 8">
                <a:extLst>
                  <a:ext uri="{FF2B5EF4-FFF2-40B4-BE49-F238E27FC236}">
                    <a16:creationId xmlns:a16="http://schemas.microsoft.com/office/drawing/2014/main" id="{8FAC34E0-949A-C807-57A3-8D14E46080D5}"/>
                  </a:ext>
                </a:extLst>
              </p:cNvPr>
              <p:cNvSpPr>
                <a:spLocks noChangeShapeType="1"/>
              </p:cNvSpPr>
              <p:nvPr/>
            </p:nvSpPr>
            <p:spPr bwMode="auto">
              <a:xfrm>
                <a:off x="1392" y="1824"/>
                <a:ext cx="480" cy="0"/>
              </a:xfrm>
              <a:prstGeom prst="line">
                <a:avLst/>
              </a:prstGeom>
              <a:grpFill/>
              <a:ln w="9525">
                <a:solidFill>
                  <a:schemeClr val="tx1"/>
                </a:solidFill>
                <a:round/>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CL" sz="1050">
                  <a:latin typeface="Catamaran" panose="020B0604020202020204" charset="0"/>
                  <a:cs typeface="Catamaran" panose="020B0604020202020204" charset="0"/>
                </a:endParaRPr>
              </a:p>
            </p:txBody>
          </p:sp>
          <p:sp>
            <p:nvSpPr>
              <p:cNvPr id="89097" name="Rectangle 9">
                <a:extLst>
                  <a:ext uri="{FF2B5EF4-FFF2-40B4-BE49-F238E27FC236}">
                    <a16:creationId xmlns:a16="http://schemas.microsoft.com/office/drawing/2014/main" id="{4055D452-4AD3-B918-DB97-7DD74577622B}"/>
                  </a:ext>
                </a:extLst>
              </p:cNvPr>
              <p:cNvSpPr>
                <a:spLocks noChangeArrowheads="1"/>
              </p:cNvSpPr>
              <p:nvPr/>
            </p:nvSpPr>
            <p:spPr bwMode="auto">
              <a:xfrm>
                <a:off x="1920" y="1728"/>
                <a:ext cx="1728" cy="213"/>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07763" dir="13500000" algn="ctr" rotWithShape="0">
                        <a:schemeClr val="folHlink"/>
                      </a:outerShdw>
                    </a:effectLst>
                  </a14:hiddenEffects>
                </a:ext>
              </a:extLst>
            </p:spPr>
            <p:txBody>
              <a:bodyPr>
                <a:spAutoFit/>
              </a:bodyPr>
              <a:lstStyle/>
              <a:p>
                <a:pPr algn="ctr"/>
                <a:r>
                  <a:rPr lang="es-ES" altLang="es-CL" sz="1050" b="1">
                    <a:solidFill>
                      <a:srgbClr val="FF0000"/>
                    </a:solidFill>
                    <a:latin typeface="Catamaran" panose="020B0604020202020204" charset="0"/>
                    <a:cs typeface="Catamaran" panose="020B0604020202020204" charset="0"/>
                  </a:rPr>
                  <a:t>Dimensión 1  </a:t>
                </a:r>
              </a:p>
            </p:txBody>
          </p:sp>
        </p:grpSp>
        <p:sp>
          <p:nvSpPr>
            <p:cNvPr id="89098" name="Rectangle 10">
              <a:extLst>
                <a:ext uri="{FF2B5EF4-FFF2-40B4-BE49-F238E27FC236}">
                  <a16:creationId xmlns:a16="http://schemas.microsoft.com/office/drawing/2014/main" id="{6DE5A020-D9BF-977C-7915-EEC5FC9BDDE8}"/>
                </a:ext>
              </a:extLst>
            </p:cNvPr>
            <p:cNvSpPr>
              <a:spLocks noChangeArrowheads="1"/>
            </p:cNvSpPr>
            <p:nvPr/>
          </p:nvSpPr>
          <p:spPr bwMode="auto">
            <a:xfrm>
              <a:off x="1920" y="2352"/>
              <a:ext cx="1728" cy="213"/>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07763" dir="13500000" algn="ctr" rotWithShape="0">
                      <a:schemeClr val="folHlink"/>
                    </a:outerShdw>
                  </a:effectLst>
                </a14:hiddenEffects>
              </a:ext>
            </a:extLst>
          </p:spPr>
          <p:txBody>
            <a:bodyPr>
              <a:spAutoFit/>
            </a:bodyPr>
            <a:lstStyle/>
            <a:p>
              <a:pPr algn="ctr"/>
              <a:r>
                <a:rPr lang="es-ES" altLang="es-CL" sz="1050" b="1">
                  <a:solidFill>
                    <a:srgbClr val="FF0000"/>
                  </a:solidFill>
                  <a:latin typeface="Catamaran" panose="020B0604020202020204" charset="0"/>
                  <a:cs typeface="Catamaran" panose="020B0604020202020204" charset="0"/>
                </a:rPr>
                <a:t>Dimensión 2 </a:t>
              </a:r>
            </a:p>
          </p:txBody>
        </p:sp>
        <p:sp>
          <p:nvSpPr>
            <p:cNvPr id="89099" name="Rectangle 11">
              <a:extLst>
                <a:ext uri="{FF2B5EF4-FFF2-40B4-BE49-F238E27FC236}">
                  <a16:creationId xmlns:a16="http://schemas.microsoft.com/office/drawing/2014/main" id="{1AA85B1C-3579-33AB-1DC4-617E11BE0D7E}"/>
                </a:ext>
              </a:extLst>
            </p:cNvPr>
            <p:cNvSpPr>
              <a:spLocks noChangeArrowheads="1"/>
            </p:cNvSpPr>
            <p:nvPr/>
          </p:nvSpPr>
          <p:spPr bwMode="auto">
            <a:xfrm>
              <a:off x="1920" y="2985"/>
              <a:ext cx="1728" cy="213"/>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07763" dir="13500000" algn="ctr" rotWithShape="0">
                      <a:schemeClr val="folHlink"/>
                    </a:outerShdw>
                  </a:effectLst>
                </a14:hiddenEffects>
              </a:ext>
            </a:extLst>
          </p:spPr>
          <p:txBody>
            <a:bodyPr>
              <a:spAutoFit/>
            </a:bodyPr>
            <a:lstStyle/>
            <a:p>
              <a:pPr algn="ctr"/>
              <a:r>
                <a:rPr lang="es-ES" altLang="es-CL" sz="1050" b="1">
                  <a:solidFill>
                    <a:srgbClr val="FF0000"/>
                  </a:solidFill>
                  <a:latin typeface="Catamaran" panose="020B0604020202020204" charset="0"/>
                  <a:cs typeface="Catamaran" panose="020B0604020202020204" charset="0"/>
                </a:rPr>
                <a:t>Dimensión 3 </a:t>
              </a:r>
            </a:p>
          </p:txBody>
        </p:sp>
      </p:grpSp>
      <p:sp>
        <p:nvSpPr>
          <p:cNvPr id="89100" name="AutoShape 12">
            <a:extLst>
              <a:ext uri="{FF2B5EF4-FFF2-40B4-BE49-F238E27FC236}">
                <a16:creationId xmlns:a16="http://schemas.microsoft.com/office/drawing/2014/main" id="{107FB1DD-CAA5-0CE1-54FC-12EF2B48043F}"/>
              </a:ext>
            </a:extLst>
          </p:cNvPr>
          <p:cNvSpPr>
            <a:spLocks noChangeArrowheads="1"/>
          </p:cNvSpPr>
          <p:nvPr/>
        </p:nvSpPr>
        <p:spPr bwMode="auto">
          <a:xfrm>
            <a:off x="5731669" y="1771650"/>
            <a:ext cx="2159794" cy="404813"/>
          </a:xfrm>
          <a:prstGeom prst="roundRect">
            <a:avLst>
              <a:gd name="adj" fmla="val 16667"/>
            </a:avLst>
          </a:prstGeom>
          <a:solidFill>
            <a:schemeClr val="accent5">
              <a:lumMod val="85000"/>
            </a:schemeClr>
          </a:solidFill>
          <a:ln>
            <a:noFill/>
          </a:ln>
          <a:effectLst/>
        </p:spPr>
        <p:txBody>
          <a:bodyPr anchor="ctr"/>
          <a:lstStyle/>
          <a:p>
            <a:pPr algn="ctr"/>
            <a:r>
              <a:rPr lang="es-MX" altLang="es-CL" sz="1500" b="1">
                <a:latin typeface="Catamaran" panose="020B0604020202020204" charset="0"/>
                <a:cs typeface="Catamaran" panose="020B0604020202020204" charset="0"/>
              </a:rPr>
              <a:t>Indicadores</a:t>
            </a:r>
            <a:endParaRPr lang="es-ES" altLang="es-CL" sz="1500" b="1">
              <a:latin typeface="Catamaran" panose="020B0604020202020204" charset="0"/>
              <a:cs typeface="Catamaran" panose="020B0604020202020204" charset="0"/>
            </a:endParaRPr>
          </a:p>
        </p:txBody>
      </p:sp>
      <p:grpSp>
        <p:nvGrpSpPr>
          <p:cNvPr id="89101" name="Group 13">
            <a:extLst>
              <a:ext uri="{FF2B5EF4-FFF2-40B4-BE49-F238E27FC236}">
                <a16:creationId xmlns:a16="http://schemas.microsoft.com/office/drawing/2014/main" id="{FB1B1E22-0574-D1B7-4F33-D763D451C2FC}"/>
              </a:ext>
            </a:extLst>
          </p:cNvPr>
          <p:cNvGrpSpPr>
            <a:grpSpLocks/>
          </p:cNvGrpSpPr>
          <p:nvPr/>
        </p:nvGrpSpPr>
        <p:grpSpPr bwMode="auto">
          <a:xfrm>
            <a:off x="5731669" y="2457450"/>
            <a:ext cx="1771650" cy="2171700"/>
            <a:chOff x="3744" y="1632"/>
            <a:chExt cx="1488" cy="1824"/>
          </a:xfrm>
          <a:solidFill>
            <a:schemeClr val="accent5">
              <a:lumMod val="85000"/>
            </a:schemeClr>
          </a:solidFill>
        </p:grpSpPr>
        <p:sp>
          <p:nvSpPr>
            <p:cNvPr id="89102" name="Rectangle 14">
              <a:extLst>
                <a:ext uri="{FF2B5EF4-FFF2-40B4-BE49-F238E27FC236}">
                  <a16:creationId xmlns:a16="http://schemas.microsoft.com/office/drawing/2014/main" id="{C648AF5A-9EBA-A55C-CCF3-1FA3C8A6839E}"/>
                </a:ext>
              </a:extLst>
            </p:cNvPr>
            <p:cNvSpPr>
              <a:spLocks noChangeArrowheads="1"/>
            </p:cNvSpPr>
            <p:nvPr/>
          </p:nvSpPr>
          <p:spPr bwMode="auto">
            <a:xfrm>
              <a:off x="4128" y="1632"/>
              <a:ext cx="1104" cy="144"/>
            </a:xfrm>
            <a:prstGeom prst="rect">
              <a:avLst/>
            </a:prstGeom>
            <a:grpFill/>
            <a:ln w="9525">
              <a:solidFill>
                <a:schemeClr val="tx1"/>
              </a:solidFill>
              <a:miter lim="800000"/>
              <a:headEnd/>
              <a:tailEnd/>
            </a:ln>
            <a:effectLst/>
            <a:extLst>
              <a:ext uri="{AF507438-7753-43E0-B8FC-AC1667EBCBE1}">
                <a14:hiddenEffects xmlns:a14="http://schemas.microsoft.com/office/drawing/2010/main">
                  <a:effectLst>
                    <a:outerShdw dist="107763" dir="13500000" algn="ctr" rotWithShape="0">
                      <a:schemeClr val="folHlink"/>
                    </a:outerShdw>
                  </a:effectLst>
                </a14:hiddenEffects>
              </a:ext>
            </a:extLst>
          </p:spPr>
          <p:txBody>
            <a:bodyPr anchor="ctr"/>
            <a:lstStyle/>
            <a:p>
              <a:pPr algn="ctr"/>
              <a:r>
                <a:rPr lang="es-ES" altLang="es-CL" sz="1050">
                  <a:latin typeface="Catamaran" panose="020B0604020202020204" charset="0"/>
                  <a:cs typeface="Catamaran" panose="020B0604020202020204" charset="0"/>
                </a:rPr>
                <a:t>Indicador 1</a:t>
              </a:r>
            </a:p>
          </p:txBody>
        </p:sp>
        <p:sp>
          <p:nvSpPr>
            <p:cNvPr id="89103" name="Rectangle 15">
              <a:extLst>
                <a:ext uri="{FF2B5EF4-FFF2-40B4-BE49-F238E27FC236}">
                  <a16:creationId xmlns:a16="http://schemas.microsoft.com/office/drawing/2014/main" id="{62D07CFC-2A70-31C9-CB14-CE6565FD08A3}"/>
                </a:ext>
              </a:extLst>
            </p:cNvPr>
            <p:cNvSpPr>
              <a:spLocks noChangeArrowheads="1"/>
            </p:cNvSpPr>
            <p:nvPr/>
          </p:nvSpPr>
          <p:spPr bwMode="auto">
            <a:xfrm>
              <a:off x="4128" y="1824"/>
              <a:ext cx="1104" cy="144"/>
            </a:xfrm>
            <a:prstGeom prst="rect">
              <a:avLst/>
            </a:prstGeom>
            <a:grpFill/>
            <a:ln w="9525">
              <a:solidFill>
                <a:schemeClr val="tx1"/>
              </a:solidFill>
              <a:miter lim="800000"/>
              <a:headEnd/>
              <a:tailEnd/>
            </a:ln>
            <a:effectLst/>
            <a:extLst>
              <a:ext uri="{AF507438-7753-43E0-B8FC-AC1667EBCBE1}">
                <a14:hiddenEffects xmlns:a14="http://schemas.microsoft.com/office/drawing/2010/main">
                  <a:effectLst>
                    <a:outerShdw dist="107763" dir="13500000" algn="ctr" rotWithShape="0">
                      <a:schemeClr val="folHlink"/>
                    </a:outerShdw>
                  </a:effectLst>
                </a14:hiddenEffects>
              </a:ext>
            </a:extLst>
          </p:spPr>
          <p:txBody>
            <a:bodyPr anchor="ctr"/>
            <a:lstStyle/>
            <a:p>
              <a:pPr algn="ctr"/>
              <a:r>
                <a:rPr lang="es-ES" altLang="es-CL" sz="1050">
                  <a:latin typeface="Catamaran" panose="020B0604020202020204" charset="0"/>
                  <a:cs typeface="Catamaran" panose="020B0604020202020204" charset="0"/>
                </a:rPr>
                <a:t>Indicador 2</a:t>
              </a:r>
            </a:p>
          </p:txBody>
        </p:sp>
        <p:sp>
          <p:nvSpPr>
            <p:cNvPr id="89104" name="Rectangle 16">
              <a:extLst>
                <a:ext uri="{FF2B5EF4-FFF2-40B4-BE49-F238E27FC236}">
                  <a16:creationId xmlns:a16="http://schemas.microsoft.com/office/drawing/2014/main" id="{7E134A57-6959-3F80-A79B-5139A652CD9C}"/>
                </a:ext>
              </a:extLst>
            </p:cNvPr>
            <p:cNvSpPr>
              <a:spLocks noChangeArrowheads="1"/>
            </p:cNvSpPr>
            <p:nvPr/>
          </p:nvSpPr>
          <p:spPr bwMode="auto">
            <a:xfrm>
              <a:off x="4128" y="2016"/>
              <a:ext cx="1104" cy="144"/>
            </a:xfrm>
            <a:prstGeom prst="rect">
              <a:avLst/>
            </a:prstGeom>
            <a:grpFill/>
            <a:ln w="9525">
              <a:solidFill>
                <a:schemeClr val="tx1"/>
              </a:solidFill>
              <a:miter lim="800000"/>
              <a:headEnd/>
              <a:tailEnd/>
            </a:ln>
            <a:effectLst/>
            <a:extLst>
              <a:ext uri="{AF507438-7753-43E0-B8FC-AC1667EBCBE1}">
                <a14:hiddenEffects xmlns:a14="http://schemas.microsoft.com/office/drawing/2010/main">
                  <a:effectLst>
                    <a:outerShdw dist="107763" dir="13500000" algn="ctr" rotWithShape="0">
                      <a:schemeClr val="folHlink"/>
                    </a:outerShdw>
                  </a:effectLst>
                </a14:hiddenEffects>
              </a:ext>
            </a:extLst>
          </p:spPr>
          <p:txBody>
            <a:bodyPr anchor="ctr"/>
            <a:lstStyle/>
            <a:p>
              <a:pPr algn="ctr"/>
              <a:r>
                <a:rPr lang="es-ES" altLang="es-CL" sz="1050">
                  <a:latin typeface="Catamaran" panose="020B0604020202020204" charset="0"/>
                  <a:cs typeface="Catamaran" panose="020B0604020202020204" charset="0"/>
                </a:rPr>
                <a:t>Indicador 3</a:t>
              </a:r>
            </a:p>
          </p:txBody>
        </p:sp>
        <p:sp>
          <p:nvSpPr>
            <p:cNvPr id="89105" name="Rectangle 17">
              <a:extLst>
                <a:ext uri="{FF2B5EF4-FFF2-40B4-BE49-F238E27FC236}">
                  <a16:creationId xmlns:a16="http://schemas.microsoft.com/office/drawing/2014/main" id="{C396CB70-273F-9C16-A423-AB79BCE1EFEC}"/>
                </a:ext>
              </a:extLst>
            </p:cNvPr>
            <p:cNvSpPr>
              <a:spLocks noChangeArrowheads="1"/>
            </p:cNvSpPr>
            <p:nvPr/>
          </p:nvSpPr>
          <p:spPr bwMode="auto">
            <a:xfrm>
              <a:off x="4128" y="2256"/>
              <a:ext cx="1104" cy="144"/>
            </a:xfrm>
            <a:prstGeom prst="rect">
              <a:avLst/>
            </a:prstGeom>
            <a:grpFill/>
            <a:ln w="9525">
              <a:solidFill>
                <a:schemeClr val="tx1"/>
              </a:solidFill>
              <a:miter lim="800000"/>
              <a:headEnd/>
              <a:tailEnd/>
            </a:ln>
            <a:effectLst/>
            <a:extLst>
              <a:ext uri="{AF507438-7753-43E0-B8FC-AC1667EBCBE1}">
                <a14:hiddenEffects xmlns:a14="http://schemas.microsoft.com/office/drawing/2010/main">
                  <a:effectLst>
                    <a:outerShdw dist="107763" dir="13500000" algn="ctr" rotWithShape="0">
                      <a:schemeClr val="folHlink"/>
                    </a:outerShdw>
                  </a:effectLst>
                </a14:hiddenEffects>
              </a:ext>
            </a:extLst>
          </p:spPr>
          <p:txBody>
            <a:bodyPr anchor="ctr"/>
            <a:lstStyle/>
            <a:p>
              <a:pPr algn="ctr"/>
              <a:r>
                <a:rPr lang="es-ES" altLang="es-CL" sz="1050">
                  <a:latin typeface="Catamaran" panose="020B0604020202020204" charset="0"/>
                  <a:cs typeface="Catamaran" panose="020B0604020202020204" charset="0"/>
                </a:rPr>
                <a:t>Indicador 1</a:t>
              </a:r>
            </a:p>
          </p:txBody>
        </p:sp>
        <p:sp>
          <p:nvSpPr>
            <p:cNvPr id="89106" name="Rectangle 18">
              <a:extLst>
                <a:ext uri="{FF2B5EF4-FFF2-40B4-BE49-F238E27FC236}">
                  <a16:creationId xmlns:a16="http://schemas.microsoft.com/office/drawing/2014/main" id="{E85687EB-5362-8EBF-A373-80947AEE4188}"/>
                </a:ext>
              </a:extLst>
            </p:cNvPr>
            <p:cNvSpPr>
              <a:spLocks noChangeArrowheads="1"/>
            </p:cNvSpPr>
            <p:nvPr/>
          </p:nvSpPr>
          <p:spPr bwMode="auto">
            <a:xfrm>
              <a:off x="4128" y="2448"/>
              <a:ext cx="1104" cy="144"/>
            </a:xfrm>
            <a:prstGeom prst="rect">
              <a:avLst/>
            </a:prstGeom>
            <a:grpFill/>
            <a:ln w="9525">
              <a:solidFill>
                <a:schemeClr val="tx1"/>
              </a:solidFill>
              <a:miter lim="800000"/>
              <a:headEnd/>
              <a:tailEnd/>
            </a:ln>
            <a:effectLst/>
            <a:extLst>
              <a:ext uri="{AF507438-7753-43E0-B8FC-AC1667EBCBE1}">
                <a14:hiddenEffects xmlns:a14="http://schemas.microsoft.com/office/drawing/2010/main">
                  <a:effectLst>
                    <a:outerShdw dist="107763" dir="13500000" algn="ctr" rotWithShape="0">
                      <a:schemeClr val="folHlink"/>
                    </a:outerShdw>
                  </a:effectLst>
                </a14:hiddenEffects>
              </a:ext>
            </a:extLst>
          </p:spPr>
          <p:txBody>
            <a:bodyPr anchor="ctr"/>
            <a:lstStyle/>
            <a:p>
              <a:pPr algn="ctr"/>
              <a:r>
                <a:rPr lang="es-ES" altLang="es-CL" sz="1050">
                  <a:latin typeface="Catamaran" panose="020B0604020202020204" charset="0"/>
                  <a:cs typeface="Catamaran" panose="020B0604020202020204" charset="0"/>
                </a:rPr>
                <a:t>Indicador 2</a:t>
              </a:r>
            </a:p>
          </p:txBody>
        </p:sp>
        <p:sp>
          <p:nvSpPr>
            <p:cNvPr id="89107" name="Rectangle 19">
              <a:extLst>
                <a:ext uri="{FF2B5EF4-FFF2-40B4-BE49-F238E27FC236}">
                  <a16:creationId xmlns:a16="http://schemas.microsoft.com/office/drawing/2014/main" id="{B6DB55DD-36BF-AF85-9D8D-73D890D31430}"/>
                </a:ext>
              </a:extLst>
            </p:cNvPr>
            <p:cNvSpPr>
              <a:spLocks noChangeArrowheads="1"/>
            </p:cNvSpPr>
            <p:nvPr/>
          </p:nvSpPr>
          <p:spPr bwMode="auto">
            <a:xfrm>
              <a:off x="4128" y="2640"/>
              <a:ext cx="1104" cy="144"/>
            </a:xfrm>
            <a:prstGeom prst="rect">
              <a:avLst/>
            </a:prstGeom>
            <a:grpFill/>
            <a:ln w="9525">
              <a:solidFill>
                <a:schemeClr val="tx1"/>
              </a:solidFill>
              <a:miter lim="800000"/>
              <a:headEnd/>
              <a:tailEnd/>
            </a:ln>
            <a:effectLst/>
            <a:extLst>
              <a:ext uri="{AF507438-7753-43E0-B8FC-AC1667EBCBE1}">
                <a14:hiddenEffects xmlns:a14="http://schemas.microsoft.com/office/drawing/2010/main">
                  <a:effectLst>
                    <a:outerShdw dist="107763" dir="13500000" algn="ctr" rotWithShape="0">
                      <a:schemeClr val="folHlink"/>
                    </a:outerShdw>
                  </a:effectLst>
                </a14:hiddenEffects>
              </a:ext>
            </a:extLst>
          </p:spPr>
          <p:txBody>
            <a:bodyPr anchor="ctr"/>
            <a:lstStyle/>
            <a:p>
              <a:pPr algn="ctr"/>
              <a:r>
                <a:rPr lang="es-ES" altLang="es-CL" sz="1050">
                  <a:latin typeface="Catamaran" panose="020B0604020202020204" charset="0"/>
                  <a:cs typeface="Catamaran" panose="020B0604020202020204" charset="0"/>
                </a:rPr>
                <a:t>Indicador 3</a:t>
              </a:r>
            </a:p>
          </p:txBody>
        </p:sp>
        <p:sp>
          <p:nvSpPr>
            <p:cNvPr id="89108" name="Rectangle 20">
              <a:extLst>
                <a:ext uri="{FF2B5EF4-FFF2-40B4-BE49-F238E27FC236}">
                  <a16:creationId xmlns:a16="http://schemas.microsoft.com/office/drawing/2014/main" id="{D745BFF1-6A57-8E50-AEF5-33A64A9701D1}"/>
                </a:ext>
              </a:extLst>
            </p:cNvPr>
            <p:cNvSpPr>
              <a:spLocks noChangeArrowheads="1"/>
            </p:cNvSpPr>
            <p:nvPr/>
          </p:nvSpPr>
          <p:spPr bwMode="auto">
            <a:xfrm>
              <a:off x="4128" y="2928"/>
              <a:ext cx="1104" cy="144"/>
            </a:xfrm>
            <a:prstGeom prst="rect">
              <a:avLst/>
            </a:prstGeom>
            <a:grpFill/>
            <a:ln w="9525">
              <a:solidFill>
                <a:schemeClr val="tx1"/>
              </a:solidFill>
              <a:miter lim="800000"/>
              <a:headEnd/>
              <a:tailEnd/>
            </a:ln>
            <a:effectLst/>
            <a:extLst>
              <a:ext uri="{AF507438-7753-43E0-B8FC-AC1667EBCBE1}">
                <a14:hiddenEffects xmlns:a14="http://schemas.microsoft.com/office/drawing/2010/main">
                  <a:effectLst>
                    <a:outerShdw dist="107763" dir="13500000" algn="ctr" rotWithShape="0">
                      <a:schemeClr val="folHlink"/>
                    </a:outerShdw>
                  </a:effectLst>
                </a14:hiddenEffects>
              </a:ext>
            </a:extLst>
          </p:spPr>
          <p:txBody>
            <a:bodyPr anchor="ctr"/>
            <a:lstStyle/>
            <a:p>
              <a:pPr algn="ctr"/>
              <a:r>
                <a:rPr lang="es-ES" altLang="es-CL" sz="1050">
                  <a:latin typeface="Catamaran" panose="020B0604020202020204" charset="0"/>
                  <a:cs typeface="Catamaran" panose="020B0604020202020204" charset="0"/>
                </a:rPr>
                <a:t>Indicador 1</a:t>
              </a:r>
            </a:p>
          </p:txBody>
        </p:sp>
        <p:sp>
          <p:nvSpPr>
            <p:cNvPr id="89109" name="Rectangle 21">
              <a:extLst>
                <a:ext uri="{FF2B5EF4-FFF2-40B4-BE49-F238E27FC236}">
                  <a16:creationId xmlns:a16="http://schemas.microsoft.com/office/drawing/2014/main" id="{8A515268-E645-E3C0-3988-CEA0A9B8FE59}"/>
                </a:ext>
              </a:extLst>
            </p:cNvPr>
            <p:cNvSpPr>
              <a:spLocks noChangeArrowheads="1"/>
            </p:cNvSpPr>
            <p:nvPr/>
          </p:nvSpPr>
          <p:spPr bwMode="auto">
            <a:xfrm>
              <a:off x="4128" y="3120"/>
              <a:ext cx="1104" cy="144"/>
            </a:xfrm>
            <a:prstGeom prst="rect">
              <a:avLst/>
            </a:prstGeom>
            <a:grpFill/>
            <a:ln w="9525">
              <a:solidFill>
                <a:schemeClr val="tx1"/>
              </a:solidFill>
              <a:miter lim="800000"/>
              <a:headEnd/>
              <a:tailEnd/>
            </a:ln>
            <a:effectLst/>
            <a:extLst>
              <a:ext uri="{AF507438-7753-43E0-B8FC-AC1667EBCBE1}">
                <a14:hiddenEffects xmlns:a14="http://schemas.microsoft.com/office/drawing/2010/main">
                  <a:effectLst>
                    <a:outerShdw dist="107763" dir="13500000" algn="ctr" rotWithShape="0">
                      <a:schemeClr val="folHlink"/>
                    </a:outerShdw>
                  </a:effectLst>
                </a14:hiddenEffects>
              </a:ext>
            </a:extLst>
          </p:spPr>
          <p:txBody>
            <a:bodyPr anchor="ctr"/>
            <a:lstStyle/>
            <a:p>
              <a:pPr algn="ctr"/>
              <a:r>
                <a:rPr lang="es-ES" altLang="es-CL" sz="1050">
                  <a:latin typeface="Catamaran" panose="020B0604020202020204" charset="0"/>
                  <a:cs typeface="Catamaran" panose="020B0604020202020204" charset="0"/>
                </a:rPr>
                <a:t>Indicador 2</a:t>
              </a:r>
            </a:p>
          </p:txBody>
        </p:sp>
        <p:sp>
          <p:nvSpPr>
            <p:cNvPr id="89110" name="Rectangle 22">
              <a:extLst>
                <a:ext uri="{FF2B5EF4-FFF2-40B4-BE49-F238E27FC236}">
                  <a16:creationId xmlns:a16="http://schemas.microsoft.com/office/drawing/2014/main" id="{A87BEED7-3DD7-2416-A160-40C2DF3EAE7F}"/>
                </a:ext>
              </a:extLst>
            </p:cNvPr>
            <p:cNvSpPr>
              <a:spLocks noChangeArrowheads="1"/>
            </p:cNvSpPr>
            <p:nvPr/>
          </p:nvSpPr>
          <p:spPr bwMode="auto">
            <a:xfrm>
              <a:off x="4128" y="3312"/>
              <a:ext cx="1104" cy="144"/>
            </a:xfrm>
            <a:prstGeom prst="rect">
              <a:avLst/>
            </a:prstGeom>
            <a:grpFill/>
            <a:ln w="9525">
              <a:solidFill>
                <a:schemeClr val="tx1"/>
              </a:solidFill>
              <a:miter lim="800000"/>
              <a:headEnd/>
              <a:tailEnd/>
            </a:ln>
            <a:effectLst/>
            <a:extLst>
              <a:ext uri="{AF507438-7753-43E0-B8FC-AC1667EBCBE1}">
                <a14:hiddenEffects xmlns:a14="http://schemas.microsoft.com/office/drawing/2010/main">
                  <a:effectLst>
                    <a:outerShdw dist="107763" dir="13500000" algn="ctr" rotWithShape="0">
                      <a:schemeClr val="folHlink"/>
                    </a:outerShdw>
                  </a:effectLst>
                </a14:hiddenEffects>
              </a:ext>
            </a:extLst>
          </p:spPr>
          <p:txBody>
            <a:bodyPr anchor="ctr"/>
            <a:lstStyle/>
            <a:p>
              <a:pPr algn="ctr"/>
              <a:r>
                <a:rPr lang="es-ES" altLang="es-CL" sz="1050">
                  <a:latin typeface="Catamaran" panose="020B0604020202020204" charset="0"/>
                  <a:cs typeface="Catamaran" panose="020B0604020202020204" charset="0"/>
                </a:rPr>
                <a:t>Indicador 3</a:t>
              </a:r>
            </a:p>
          </p:txBody>
        </p:sp>
        <p:grpSp>
          <p:nvGrpSpPr>
            <p:cNvPr id="89111" name="Group 23">
              <a:extLst>
                <a:ext uri="{FF2B5EF4-FFF2-40B4-BE49-F238E27FC236}">
                  <a16:creationId xmlns:a16="http://schemas.microsoft.com/office/drawing/2014/main" id="{02F878B7-4B43-08FA-5A9A-F6013858155E}"/>
                </a:ext>
              </a:extLst>
            </p:cNvPr>
            <p:cNvGrpSpPr>
              <a:grpSpLocks/>
            </p:cNvGrpSpPr>
            <p:nvPr/>
          </p:nvGrpSpPr>
          <p:grpSpPr bwMode="auto">
            <a:xfrm>
              <a:off x="3744" y="1728"/>
              <a:ext cx="336" cy="384"/>
              <a:chOff x="3744" y="1728"/>
              <a:chExt cx="336" cy="384"/>
            </a:xfrm>
            <a:grpFill/>
          </p:grpSpPr>
          <p:sp>
            <p:nvSpPr>
              <p:cNvPr id="89112" name="Line 24">
                <a:extLst>
                  <a:ext uri="{FF2B5EF4-FFF2-40B4-BE49-F238E27FC236}">
                    <a16:creationId xmlns:a16="http://schemas.microsoft.com/office/drawing/2014/main" id="{D2181705-2A7B-89AD-128F-D4F58E11736C}"/>
                  </a:ext>
                </a:extLst>
              </p:cNvPr>
              <p:cNvSpPr>
                <a:spLocks noChangeShapeType="1"/>
              </p:cNvSpPr>
              <p:nvPr/>
            </p:nvSpPr>
            <p:spPr bwMode="auto">
              <a:xfrm flipV="1">
                <a:off x="3744" y="1728"/>
                <a:ext cx="336" cy="144"/>
              </a:xfrm>
              <a:prstGeom prst="line">
                <a:avLst/>
              </a:prstGeom>
              <a:grpFill/>
              <a:ln w="9525">
                <a:solidFill>
                  <a:schemeClr val="tx1"/>
                </a:solidFill>
                <a:round/>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CL" sz="1050">
                  <a:latin typeface="Catamaran" panose="020B0604020202020204" charset="0"/>
                  <a:cs typeface="Catamaran" panose="020B0604020202020204" charset="0"/>
                </a:endParaRPr>
              </a:p>
            </p:txBody>
          </p:sp>
          <p:sp>
            <p:nvSpPr>
              <p:cNvPr id="89113" name="Line 25">
                <a:extLst>
                  <a:ext uri="{FF2B5EF4-FFF2-40B4-BE49-F238E27FC236}">
                    <a16:creationId xmlns:a16="http://schemas.microsoft.com/office/drawing/2014/main" id="{084CC2DD-315B-B23E-836C-D6943963ECCD}"/>
                  </a:ext>
                </a:extLst>
              </p:cNvPr>
              <p:cNvSpPr>
                <a:spLocks noChangeShapeType="1"/>
              </p:cNvSpPr>
              <p:nvPr/>
            </p:nvSpPr>
            <p:spPr bwMode="auto">
              <a:xfrm>
                <a:off x="3744" y="1968"/>
                <a:ext cx="336" cy="144"/>
              </a:xfrm>
              <a:prstGeom prst="line">
                <a:avLst/>
              </a:prstGeom>
              <a:grpFill/>
              <a:ln w="9525">
                <a:solidFill>
                  <a:schemeClr val="tx1"/>
                </a:solidFill>
                <a:round/>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CL" sz="1050">
                  <a:latin typeface="Catamaran" panose="020B0604020202020204" charset="0"/>
                  <a:cs typeface="Catamaran" panose="020B0604020202020204" charset="0"/>
                </a:endParaRPr>
              </a:p>
            </p:txBody>
          </p:sp>
          <p:sp>
            <p:nvSpPr>
              <p:cNvPr id="89114" name="Line 26">
                <a:extLst>
                  <a:ext uri="{FF2B5EF4-FFF2-40B4-BE49-F238E27FC236}">
                    <a16:creationId xmlns:a16="http://schemas.microsoft.com/office/drawing/2014/main" id="{1CBB131F-420A-8B50-50CB-718573302E2F}"/>
                  </a:ext>
                </a:extLst>
              </p:cNvPr>
              <p:cNvSpPr>
                <a:spLocks noChangeShapeType="1"/>
              </p:cNvSpPr>
              <p:nvPr/>
            </p:nvSpPr>
            <p:spPr bwMode="auto">
              <a:xfrm>
                <a:off x="3744" y="1920"/>
                <a:ext cx="336" cy="0"/>
              </a:xfrm>
              <a:prstGeom prst="line">
                <a:avLst/>
              </a:prstGeom>
              <a:grpFill/>
              <a:ln w="9525">
                <a:solidFill>
                  <a:schemeClr val="tx1"/>
                </a:solidFill>
                <a:round/>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CL" sz="1050">
                  <a:latin typeface="Catamaran" panose="020B0604020202020204" charset="0"/>
                  <a:cs typeface="Catamaran" panose="020B0604020202020204" charset="0"/>
                </a:endParaRPr>
              </a:p>
            </p:txBody>
          </p:sp>
        </p:grpSp>
        <p:grpSp>
          <p:nvGrpSpPr>
            <p:cNvPr id="89115" name="Group 27">
              <a:extLst>
                <a:ext uri="{FF2B5EF4-FFF2-40B4-BE49-F238E27FC236}">
                  <a16:creationId xmlns:a16="http://schemas.microsoft.com/office/drawing/2014/main" id="{C05F4750-AC5E-DCFE-DD8A-E5EA848297B2}"/>
                </a:ext>
              </a:extLst>
            </p:cNvPr>
            <p:cNvGrpSpPr>
              <a:grpSpLocks/>
            </p:cNvGrpSpPr>
            <p:nvPr/>
          </p:nvGrpSpPr>
          <p:grpSpPr bwMode="auto">
            <a:xfrm>
              <a:off x="3744" y="2352"/>
              <a:ext cx="336" cy="384"/>
              <a:chOff x="3744" y="1728"/>
              <a:chExt cx="336" cy="384"/>
            </a:xfrm>
            <a:grpFill/>
          </p:grpSpPr>
          <p:sp>
            <p:nvSpPr>
              <p:cNvPr id="89116" name="Line 28">
                <a:extLst>
                  <a:ext uri="{FF2B5EF4-FFF2-40B4-BE49-F238E27FC236}">
                    <a16:creationId xmlns:a16="http://schemas.microsoft.com/office/drawing/2014/main" id="{7BBF866E-0D56-E904-C7E5-D0DA88ECA342}"/>
                  </a:ext>
                </a:extLst>
              </p:cNvPr>
              <p:cNvSpPr>
                <a:spLocks noChangeShapeType="1"/>
              </p:cNvSpPr>
              <p:nvPr/>
            </p:nvSpPr>
            <p:spPr bwMode="auto">
              <a:xfrm flipV="1">
                <a:off x="3744" y="1728"/>
                <a:ext cx="336" cy="144"/>
              </a:xfrm>
              <a:prstGeom prst="line">
                <a:avLst/>
              </a:prstGeom>
              <a:grpFill/>
              <a:ln w="9525">
                <a:solidFill>
                  <a:schemeClr val="tx1"/>
                </a:solidFill>
                <a:round/>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CL" sz="1050">
                  <a:latin typeface="Catamaran" panose="020B0604020202020204" charset="0"/>
                  <a:cs typeface="Catamaran" panose="020B0604020202020204" charset="0"/>
                </a:endParaRPr>
              </a:p>
            </p:txBody>
          </p:sp>
          <p:sp>
            <p:nvSpPr>
              <p:cNvPr id="89117" name="Line 29">
                <a:extLst>
                  <a:ext uri="{FF2B5EF4-FFF2-40B4-BE49-F238E27FC236}">
                    <a16:creationId xmlns:a16="http://schemas.microsoft.com/office/drawing/2014/main" id="{F1D86636-C174-7DB7-D57E-DC7F1D09AEBA}"/>
                  </a:ext>
                </a:extLst>
              </p:cNvPr>
              <p:cNvSpPr>
                <a:spLocks noChangeShapeType="1"/>
              </p:cNvSpPr>
              <p:nvPr/>
            </p:nvSpPr>
            <p:spPr bwMode="auto">
              <a:xfrm>
                <a:off x="3744" y="1968"/>
                <a:ext cx="336" cy="144"/>
              </a:xfrm>
              <a:prstGeom prst="line">
                <a:avLst/>
              </a:prstGeom>
              <a:grpFill/>
              <a:ln w="9525">
                <a:solidFill>
                  <a:schemeClr val="tx1"/>
                </a:solidFill>
                <a:round/>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CL" sz="1050">
                  <a:latin typeface="Catamaran" panose="020B0604020202020204" charset="0"/>
                  <a:cs typeface="Catamaran" panose="020B0604020202020204" charset="0"/>
                </a:endParaRPr>
              </a:p>
            </p:txBody>
          </p:sp>
          <p:sp>
            <p:nvSpPr>
              <p:cNvPr id="89118" name="Line 30">
                <a:extLst>
                  <a:ext uri="{FF2B5EF4-FFF2-40B4-BE49-F238E27FC236}">
                    <a16:creationId xmlns:a16="http://schemas.microsoft.com/office/drawing/2014/main" id="{E6BBA846-61B3-3A45-B149-E080B9D89BD5}"/>
                  </a:ext>
                </a:extLst>
              </p:cNvPr>
              <p:cNvSpPr>
                <a:spLocks noChangeShapeType="1"/>
              </p:cNvSpPr>
              <p:nvPr/>
            </p:nvSpPr>
            <p:spPr bwMode="auto">
              <a:xfrm>
                <a:off x="3744" y="1920"/>
                <a:ext cx="336" cy="0"/>
              </a:xfrm>
              <a:prstGeom prst="line">
                <a:avLst/>
              </a:prstGeom>
              <a:grpFill/>
              <a:ln w="9525">
                <a:solidFill>
                  <a:schemeClr val="tx1"/>
                </a:solidFill>
                <a:round/>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CL" sz="1050">
                  <a:latin typeface="Catamaran" panose="020B0604020202020204" charset="0"/>
                  <a:cs typeface="Catamaran" panose="020B0604020202020204" charset="0"/>
                </a:endParaRPr>
              </a:p>
            </p:txBody>
          </p:sp>
        </p:grpSp>
        <p:grpSp>
          <p:nvGrpSpPr>
            <p:cNvPr id="89119" name="Group 31">
              <a:extLst>
                <a:ext uri="{FF2B5EF4-FFF2-40B4-BE49-F238E27FC236}">
                  <a16:creationId xmlns:a16="http://schemas.microsoft.com/office/drawing/2014/main" id="{428E58A7-A390-7591-C57F-A9653BF57A2F}"/>
                </a:ext>
              </a:extLst>
            </p:cNvPr>
            <p:cNvGrpSpPr>
              <a:grpSpLocks/>
            </p:cNvGrpSpPr>
            <p:nvPr/>
          </p:nvGrpSpPr>
          <p:grpSpPr bwMode="auto">
            <a:xfrm>
              <a:off x="3744" y="2976"/>
              <a:ext cx="336" cy="384"/>
              <a:chOff x="3744" y="1728"/>
              <a:chExt cx="336" cy="384"/>
            </a:xfrm>
            <a:grpFill/>
          </p:grpSpPr>
          <p:sp>
            <p:nvSpPr>
              <p:cNvPr id="89120" name="Line 32">
                <a:extLst>
                  <a:ext uri="{FF2B5EF4-FFF2-40B4-BE49-F238E27FC236}">
                    <a16:creationId xmlns:a16="http://schemas.microsoft.com/office/drawing/2014/main" id="{DC9F2903-9268-6240-7E98-4B7CAB1B2864}"/>
                  </a:ext>
                </a:extLst>
              </p:cNvPr>
              <p:cNvSpPr>
                <a:spLocks noChangeShapeType="1"/>
              </p:cNvSpPr>
              <p:nvPr/>
            </p:nvSpPr>
            <p:spPr bwMode="auto">
              <a:xfrm flipV="1">
                <a:off x="3744" y="1728"/>
                <a:ext cx="336" cy="144"/>
              </a:xfrm>
              <a:prstGeom prst="line">
                <a:avLst/>
              </a:prstGeom>
              <a:grpFill/>
              <a:ln w="9525">
                <a:solidFill>
                  <a:schemeClr val="tx1"/>
                </a:solidFill>
                <a:round/>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CL" sz="1050">
                  <a:latin typeface="Catamaran" panose="020B0604020202020204" charset="0"/>
                  <a:cs typeface="Catamaran" panose="020B0604020202020204" charset="0"/>
                </a:endParaRPr>
              </a:p>
            </p:txBody>
          </p:sp>
          <p:sp>
            <p:nvSpPr>
              <p:cNvPr id="89121" name="Line 33">
                <a:extLst>
                  <a:ext uri="{FF2B5EF4-FFF2-40B4-BE49-F238E27FC236}">
                    <a16:creationId xmlns:a16="http://schemas.microsoft.com/office/drawing/2014/main" id="{EBDFCF77-275A-5505-09F6-E1804EF8A708}"/>
                  </a:ext>
                </a:extLst>
              </p:cNvPr>
              <p:cNvSpPr>
                <a:spLocks noChangeShapeType="1"/>
              </p:cNvSpPr>
              <p:nvPr/>
            </p:nvSpPr>
            <p:spPr bwMode="auto">
              <a:xfrm>
                <a:off x="3744" y="1968"/>
                <a:ext cx="336" cy="144"/>
              </a:xfrm>
              <a:prstGeom prst="line">
                <a:avLst/>
              </a:prstGeom>
              <a:grpFill/>
              <a:ln w="9525">
                <a:solidFill>
                  <a:schemeClr val="tx1"/>
                </a:solidFill>
                <a:round/>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CL" sz="1050">
                  <a:latin typeface="Catamaran" panose="020B0604020202020204" charset="0"/>
                  <a:cs typeface="Catamaran" panose="020B0604020202020204" charset="0"/>
                </a:endParaRPr>
              </a:p>
            </p:txBody>
          </p:sp>
          <p:sp>
            <p:nvSpPr>
              <p:cNvPr id="89122" name="Line 34">
                <a:extLst>
                  <a:ext uri="{FF2B5EF4-FFF2-40B4-BE49-F238E27FC236}">
                    <a16:creationId xmlns:a16="http://schemas.microsoft.com/office/drawing/2014/main" id="{447257CD-80D7-D447-F654-0FEA3B42FC5F}"/>
                  </a:ext>
                </a:extLst>
              </p:cNvPr>
              <p:cNvSpPr>
                <a:spLocks noChangeShapeType="1"/>
              </p:cNvSpPr>
              <p:nvPr/>
            </p:nvSpPr>
            <p:spPr bwMode="auto">
              <a:xfrm>
                <a:off x="3744" y="1920"/>
                <a:ext cx="336" cy="0"/>
              </a:xfrm>
              <a:prstGeom prst="line">
                <a:avLst/>
              </a:prstGeom>
              <a:grpFill/>
              <a:ln w="9525">
                <a:solidFill>
                  <a:schemeClr val="tx1"/>
                </a:solidFill>
                <a:round/>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CL" sz="1050">
                  <a:latin typeface="Catamaran" panose="020B0604020202020204" charset="0"/>
                  <a:cs typeface="Catamaran" panose="020B0604020202020204" charset="0"/>
                </a:endParaRPr>
              </a:p>
            </p:txBody>
          </p:sp>
        </p:grpSp>
      </p:grpSp>
      <p:sp>
        <p:nvSpPr>
          <p:cNvPr id="89124" name="AutoShape 36">
            <a:extLst>
              <a:ext uri="{FF2B5EF4-FFF2-40B4-BE49-F238E27FC236}">
                <a16:creationId xmlns:a16="http://schemas.microsoft.com/office/drawing/2014/main" id="{81406B72-0EFC-D9F2-B92C-CB67FD09B9D7}"/>
              </a:ext>
            </a:extLst>
          </p:cNvPr>
          <p:cNvSpPr>
            <a:spLocks noChangeArrowheads="1"/>
          </p:cNvSpPr>
          <p:nvPr/>
        </p:nvSpPr>
        <p:spPr bwMode="auto">
          <a:xfrm>
            <a:off x="1170385" y="897731"/>
            <a:ext cx="2159794" cy="404813"/>
          </a:xfrm>
          <a:prstGeom prst="roundRect">
            <a:avLst>
              <a:gd name="adj" fmla="val 16667"/>
            </a:avLst>
          </a:prstGeom>
          <a:solidFill>
            <a:schemeClr val="accent4">
              <a:lumMod val="75000"/>
            </a:schemeClr>
          </a:solidFill>
          <a:ln>
            <a:noFill/>
          </a:ln>
          <a:effectLst/>
        </p:spPr>
        <p:txBody>
          <a:bodyPr anchor="ctr"/>
          <a:lstStyle/>
          <a:p>
            <a:pPr algn="ctr"/>
            <a:r>
              <a:rPr lang="es-MX" altLang="es-CL" sz="1500" dirty="0">
                <a:latin typeface="Catamaran" panose="020B0604020202020204" charset="0"/>
                <a:cs typeface="Catamaran" panose="020B0604020202020204" charset="0"/>
              </a:rPr>
              <a:t>Definición nominal</a:t>
            </a:r>
            <a:endParaRPr lang="es-ES" altLang="es-CL" sz="1500" dirty="0">
              <a:latin typeface="Catamaran" panose="020B0604020202020204" charset="0"/>
              <a:cs typeface="Catamaran" panose="020B0604020202020204" charset="0"/>
            </a:endParaRPr>
          </a:p>
        </p:txBody>
      </p:sp>
      <p:sp>
        <p:nvSpPr>
          <p:cNvPr id="89125" name="AutoShape 37">
            <a:extLst>
              <a:ext uri="{FF2B5EF4-FFF2-40B4-BE49-F238E27FC236}">
                <a16:creationId xmlns:a16="http://schemas.microsoft.com/office/drawing/2014/main" id="{E7145E7E-2E1F-D480-6E9B-1F229196C7E6}"/>
              </a:ext>
            </a:extLst>
          </p:cNvPr>
          <p:cNvSpPr>
            <a:spLocks noChangeArrowheads="1"/>
          </p:cNvSpPr>
          <p:nvPr/>
        </p:nvSpPr>
        <p:spPr bwMode="auto">
          <a:xfrm>
            <a:off x="3492104" y="897731"/>
            <a:ext cx="2159794" cy="404813"/>
          </a:xfrm>
          <a:prstGeom prst="roundRect">
            <a:avLst>
              <a:gd name="adj" fmla="val 16667"/>
            </a:avLst>
          </a:prstGeom>
          <a:solidFill>
            <a:schemeClr val="accent4">
              <a:lumMod val="75000"/>
            </a:schemeClr>
          </a:solidFill>
          <a:ln>
            <a:noFill/>
          </a:ln>
          <a:effectLst/>
        </p:spPr>
        <p:txBody>
          <a:bodyPr anchor="ctr"/>
          <a:lstStyle/>
          <a:p>
            <a:pPr algn="ctr"/>
            <a:r>
              <a:rPr lang="es-MX" altLang="es-CL" sz="1500" dirty="0">
                <a:latin typeface="Catamaran" panose="020B0604020202020204" charset="0"/>
                <a:cs typeface="Catamaran" panose="020B0604020202020204" charset="0"/>
              </a:rPr>
              <a:t>Definición real</a:t>
            </a:r>
            <a:endParaRPr lang="es-ES" altLang="es-CL" sz="1500" dirty="0">
              <a:latin typeface="Catamaran" panose="020B0604020202020204" charset="0"/>
              <a:cs typeface="Catamaran" panose="020B0604020202020204" charset="0"/>
            </a:endParaRPr>
          </a:p>
        </p:txBody>
      </p:sp>
      <p:sp>
        <p:nvSpPr>
          <p:cNvPr id="89126" name="AutoShape 38">
            <a:extLst>
              <a:ext uri="{FF2B5EF4-FFF2-40B4-BE49-F238E27FC236}">
                <a16:creationId xmlns:a16="http://schemas.microsoft.com/office/drawing/2014/main" id="{5835FA5D-EE9F-3045-FD99-F6086B2B17D5}"/>
              </a:ext>
            </a:extLst>
          </p:cNvPr>
          <p:cNvSpPr>
            <a:spLocks noChangeArrowheads="1"/>
          </p:cNvSpPr>
          <p:nvPr/>
        </p:nvSpPr>
        <p:spPr bwMode="auto">
          <a:xfrm>
            <a:off x="5731669" y="897731"/>
            <a:ext cx="2159794" cy="404813"/>
          </a:xfrm>
          <a:prstGeom prst="roundRect">
            <a:avLst>
              <a:gd name="adj" fmla="val 16667"/>
            </a:avLst>
          </a:prstGeom>
          <a:solidFill>
            <a:schemeClr val="accent4">
              <a:lumMod val="75000"/>
            </a:schemeClr>
          </a:solidFill>
          <a:ln>
            <a:noFill/>
          </a:ln>
          <a:effectLst/>
        </p:spPr>
        <p:txBody>
          <a:bodyPr anchor="ctr"/>
          <a:lstStyle/>
          <a:p>
            <a:pPr algn="ctr"/>
            <a:r>
              <a:rPr lang="es-MX" altLang="es-CL" sz="1500" dirty="0">
                <a:latin typeface="Catamaran" panose="020B0604020202020204" charset="0"/>
                <a:cs typeface="Catamaran" panose="020B0604020202020204" charset="0"/>
              </a:rPr>
              <a:t>Definición operacional</a:t>
            </a:r>
            <a:endParaRPr lang="es-ES" altLang="es-CL" sz="1500" dirty="0">
              <a:latin typeface="Catamaran" panose="020B0604020202020204" charset="0"/>
              <a:cs typeface="Catamaran" panose="020B0604020202020204" charset="0"/>
            </a:endParaRPr>
          </a:p>
        </p:txBody>
      </p:sp>
      <p:sp>
        <p:nvSpPr>
          <p:cNvPr id="89127" name="AutoShape 39">
            <a:extLst>
              <a:ext uri="{FF2B5EF4-FFF2-40B4-BE49-F238E27FC236}">
                <a16:creationId xmlns:a16="http://schemas.microsoft.com/office/drawing/2014/main" id="{240475F6-2826-8ADD-6345-1C99604FF568}"/>
              </a:ext>
            </a:extLst>
          </p:cNvPr>
          <p:cNvSpPr>
            <a:spLocks noChangeArrowheads="1"/>
          </p:cNvSpPr>
          <p:nvPr/>
        </p:nvSpPr>
        <p:spPr bwMode="auto">
          <a:xfrm>
            <a:off x="2033588" y="1395413"/>
            <a:ext cx="323850" cy="269081"/>
          </a:xfrm>
          <a:prstGeom prst="downArrow">
            <a:avLst>
              <a:gd name="adj1" fmla="val 50000"/>
              <a:gd name="adj2" fmla="val 25000"/>
            </a:avLst>
          </a:prstGeom>
          <a:solidFill>
            <a:schemeClr val="accent4">
              <a:lumMod val="75000"/>
            </a:schemeClr>
          </a:solidFill>
          <a:ln w="9525" algn="ctr">
            <a:solidFill>
              <a:schemeClr val="tx1"/>
            </a:solidFill>
            <a:miter lim="800000"/>
            <a:headEnd/>
            <a:tailEnd/>
          </a:ln>
          <a:effectLst/>
        </p:spPr>
        <p:txBody>
          <a:bodyPr wrap="none" anchor="ctr"/>
          <a:lstStyle/>
          <a:p>
            <a:endParaRPr lang="es-CL" sz="1050"/>
          </a:p>
        </p:txBody>
      </p:sp>
      <p:sp>
        <p:nvSpPr>
          <p:cNvPr id="89128" name="AutoShape 40">
            <a:extLst>
              <a:ext uri="{FF2B5EF4-FFF2-40B4-BE49-F238E27FC236}">
                <a16:creationId xmlns:a16="http://schemas.microsoft.com/office/drawing/2014/main" id="{FBD40B06-0CB8-5B75-35F0-939249FC2FE2}"/>
              </a:ext>
            </a:extLst>
          </p:cNvPr>
          <p:cNvSpPr>
            <a:spLocks noChangeArrowheads="1"/>
          </p:cNvSpPr>
          <p:nvPr/>
        </p:nvSpPr>
        <p:spPr bwMode="auto">
          <a:xfrm>
            <a:off x="4355306" y="1395413"/>
            <a:ext cx="323850" cy="269081"/>
          </a:xfrm>
          <a:prstGeom prst="downArrow">
            <a:avLst>
              <a:gd name="adj1" fmla="val 50000"/>
              <a:gd name="adj2" fmla="val 25000"/>
            </a:avLst>
          </a:prstGeom>
          <a:solidFill>
            <a:schemeClr val="accent4">
              <a:lumMod val="75000"/>
            </a:schemeClr>
          </a:solidFill>
          <a:ln w="9525" algn="ctr">
            <a:solidFill>
              <a:schemeClr val="tx1"/>
            </a:solidFill>
            <a:miter lim="800000"/>
            <a:headEnd/>
            <a:tailEnd/>
          </a:ln>
          <a:effectLst/>
        </p:spPr>
        <p:txBody>
          <a:bodyPr wrap="none" anchor="ctr"/>
          <a:lstStyle/>
          <a:p>
            <a:endParaRPr lang="es-CL" sz="1050"/>
          </a:p>
        </p:txBody>
      </p:sp>
      <p:sp>
        <p:nvSpPr>
          <p:cNvPr id="89129" name="AutoShape 41">
            <a:extLst>
              <a:ext uri="{FF2B5EF4-FFF2-40B4-BE49-F238E27FC236}">
                <a16:creationId xmlns:a16="http://schemas.microsoft.com/office/drawing/2014/main" id="{4BC9DAD3-5BC2-B2ED-FE03-D1A3E36308CA}"/>
              </a:ext>
            </a:extLst>
          </p:cNvPr>
          <p:cNvSpPr>
            <a:spLocks noChangeArrowheads="1"/>
          </p:cNvSpPr>
          <p:nvPr/>
        </p:nvSpPr>
        <p:spPr bwMode="auto">
          <a:xfrm>
            <a:off x="6678216" y="1395413"/>
            <a:ext cx="323850" cy="269081"/>
          </a:xfrm>
          <a:prstGeom prst="downArrow">
            <a:avLst>
              <a:gd name="adj1" fmla="val 50000"/>
              <a:gd name="adj2" fmla="val 25000"/>
            </a:avLst>
          </a:prstGeom>
          <a:solidFill>
            <a:schemeClr val="accent4">
              <a:lumMod val="75000"/>
            </a:schemeClr>
          </a:solidFill>
          <a:ln w="9525" algn="ctr">
            <a:solidFill>
              <a:schemeClr val="tx1"/>
            </a:solidFill>
            <a:miter lim="800000"/>
            <a:headEnd/>
            <a:tailEnd/>
          </a:ln>
          <a:effectLst/>
        </p:spPr>
        <p:txBody>
          <a:bodyPr wrap="none" anchor="ctr"/>
          <a:lstStyle/>
          <a:p>
            <a:endParaRPr lang="es-CL" sz="1050"/>
          </a:p>
        </p:txBody>
      </p:sp>
      <p:sp>
        <p:nvSpPr>
          <p:cNvPr id="3" name="Cerrar llave 2">
            <a:extLst>
              <a:ext uri="{FF2B5EF4-FFF2-40B4-BE49-F238E27FC236}">
                <a16:creationId xmlns:a16="http://schemas.microsoft.com/office/drawing/2014/main" id="{79A16E67-6DCD-06D2-D530-86EB25633634}"/>
              </a:ext>
            </a:extLst>
          </p:cNvPr>
          <p:cNvSpPr/>
          <p:nvPr/>
        </p:nvSpPr>
        <p:spPr>
          <a:xfrm rot="16200000">
            <a:off x="3321440" y="-1615957"/>
            <a:ext cx="291909" cy="4474515"/>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s-CL"/>
          </a:p>
        </p:txBody>
      </p:sp>
      <p:sp>
        <p:nvSpPr>
          <p:cNvPr id="4" name="CuadroTexto 3">
            <a:extLst>
              <a:ext uri="{FF2B5EF4-FFF2-40B4-BE49-F238E27FC236}">
                <a16:creationId xmlns:a16="http://schemas.microsoft.com/office/drawing/2014/main" id="{360B9ECB-A48C-5275-8DAA-8D6C0C22C254}"/>
              </a:ext>
            </a:extLst>
          </p:cNvPr>
          <p:cNvSpPr txBox="1"/>
          <p:nvPr/>
        </p:nvSpPr>
        <p:spPr>
          <a:xfrm>
            <a:off x="3010341" y="238422"/>
            <a:ext cx="2150592" cy="307777"/>
          </a:xfrm>
          <a:prstGeom prst="rect">
            <a:avLst/>
          </a:prstGeom>
          <a:noFill/>
        </p:spPr>
        <p:txBody>
          <a:bodyPr wrap="square" rtlCol="0">
            <a:spAutoFit/>
          </a:bodyPr>
          <a:lstStyle/>
          <a:p>
            <a:r>
              <a:rPr lang="es-CL" dirty="0">
                <a:latin typeface="Catamaran" panose="020B0604020202020204" charset="0"/>
                <a:cs typeface="Catamaran" panose="020B0604020202020204" charset="0"/>
              </a:rPr>
              <a:t>Fase teórica</a:t>
            </a:r>
          </a:p>
        </p:txBody>
      </p:sp>
      <p:sp>
        <p:nvSpPr>
          <p:cNvPr id="5" name="CuadroTexto 4">
            <a:extLst>
              <a:ext uri="{FF2B5EF4-FFF2-40B4-BE49-F238E27FC236}">
                <a16:creationId xmlns:a16="http://schemas.microsoft.com/office/drawing/2014/main" id="{3FF44220-8C45-51DC-D749-0DB5B4FFABBE}"/>
              </a:ext>
            </a:extLst>
          </p:cNvPr>
          <p:cNvSpPr txBox="1"/>
          <p:nvPr/>
        </p:nvSpPr>
        <p:spPr>
          <a:xfrm>
            <a:off x="6131719" y="170716"/>
            <a:ext cx="2150592" cy="307777"/>
          </a:xfrm>
          <a:prstGeom prst="rect">
            <a:avLst/>
          </a:prstGeom>
          <a:noFill/>
        </p:spPr>
        <p:txBody>
          <a:bodyPr wrap="square" rtlCol="0">
            <a:spAutoFit/>
          </a:bodyPr>
          <a:lstStyle/>
          <a:p>
            <a:r>
              <a:rPr lang="es-CL" dirty="0">
                <a:latin typeface="Catamaran" panose="020B0604020202020204" charset="0"/>
                <a:cs typeface="Catamaran" panose="020B0604020202020204" charset="0"/>
              </a:rPr>
              <a:t>Fase empírica</a:t>
            </a:r>
          </a:p>
        </p:txBody>
      </p:sp>
      <p:sp>
        <p:nvSpPr>
          <p:cNvPr id="6" name="Cerrar llave 5">
            <a:extLst>
              <a:ext uri="{FF2B5EF4-FFF2-40B4-BE49-F238E27FC236}">
                <a16:creationId xmlns:a16="http://schemas.microsoft.com/office/drawing/2014/main" id="{E25DE616-8BE7-908A-42F0-8C083DCA72A2}"/>
              </a:ext>
            </a:extLst>
          </p:cNvPr>
          <p:cNvSpPr/>
          <p:nvPr/>
        </p:nvSpPr>
        <p:spPr>
          <a:xfrm rot="16200000">
            <a:off x="6703681" y="-347382"/>
            <a:ext cx="336349" cy="1925273"/>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s-CL"/>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cxnSp>
        <p:nvCxnSpPr>
          <p:cNvPr id="231" name="Google Shape;231;p34"/>
          <p:cNvCxnSpPr/>
          <p:nvPr/>
        </p:nvCxnSpPr>
        <p:spPr>
          <a:xfrm>
            <a:off x="5039300" y="2325725"/>
            <a:ext cx="1016700" cy="0"/>
          </a:xfrm>
          <a:prstGeom prst="straightConnector1">
            <a:avLst/>
          </a:prstGeom>
          <a:noFill/>
          <a:ln w="38100" cap="flat" cmpd="sng">
            <a:solidFill>
              <a:schemeClr val="lt2"/>
            </a:solidFill>
            <a:prstDash val="solid"/>
            <a:round/>
            <a:headEnd type="none" w="med" len="med"/>
            <a:tailEnd type="none" w="med" len="med"/>
          </a:ln>
        </p:spPr>
      </p:cxnSp>
      <p:sp>
        <p:nvSpPr>
          <p:cNvPr id="4" name="Google Shape;230;p34">
            <a:extLst>
              <a:ext uri="{FF2B5EF4-FFF2-40B4-BE49-F238E27FC236}">
                <a16:creationId xmlns:a16="http://schemas.microsoft.com/office/drawing/2014/main" id="{7FCAFE68-EE9D-2D46-A4B9-BCF1CA85D2C3}"/>
              </a:ext>
            </a:extLst>
          </p:cNvPr>
          <p:cNvSpPr txBox="1">
            <a:spLocks/>
          </p:cNvSpPr>
          <p:nvPr/>
        </p:nvSpPr>
        <p:spPr>
          <a:xfrm>
            <a:off x="342900" y="604837"/>
            <a:ext cx="8458200" cy="4357688"/>
          </a:xfrm>
          <a:prstGeom prst="rect">
            <a:avLst/>
          </a:prstGeom>
          <a:noFill/>
          <a:ln>
            <a:noFill/>
          </a:ln>
        </p:spPr>
        <p:txBody>
          <a:bodyPr spcFirstLastPara="1" wrap="square" lIns="91425" tIns="91425" rIns="91425" bIns="91425" numCol="2"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Catamaran"/>
              <a:buNone/>
              <a:defRPr sz="1600" b="0" i="0" u="none" strike="noStrike" cap="none">
                <a:solidFill>
                  <a:schemeClr val="dk1"/>
                </a:solidFill>
                <a:latin typeface="Catamaran"/>
                <a:ea typeface="Catamaran"/>
                <a:cs typeface="Catamaran"/>
                <a:sym typeface="Catamaran"/>
              </a:defRPr>
            </a:lvl1pPr>
            <a:lvl2pPr marL="914400" marR="0" lvl="1"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2pPr>
            <a:lvl3pPr marL="1371600" marR="0" lvl="2"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3pPr>
            <a:lvl4pPr marL="1828800" marR="0" lvl="3"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4pPr>
            <a:lvl5pPr marL="2286000" marR="0" lvl="4"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5pPr>
            <a:lvl6pPr marL="2743200" marR="0" lvl="5"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6pPr>
            <a:lvl7pPr marL="3200400" marR="0" lvl="6"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7pPr>
            <a:lvl8pPr marL="3657600" marR="0" lvl="7"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8pPr>
            <a:lvl9pPr marL="4114800" marR="0" lvl="8" indent="-317500" algn="ctr" rtl="0">
              <a:lnSpc>
                <a:spcPct val="100000"/>
              </a:lnSpc>
              <a:spcBef>
                <a:spcPts val="1600"/>
              </a:spcBef>
              <a:spcAft>
                <a:spcPts val="160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9pPr>
          </a:lstStyle>
          <a:p>
            <a:pPr marL="285750" indent="-285750" algn="l">
              <a:buFont typeface="Arial" panose="020B0604020202020204" pitchFamily="34" charset="0"/>
              <a:buChar char="•"/>
            </a:pPr>
            <a:r>
              <a:rPr lang="es-ES" sz="2000" b="1" dirty="0"/>
              <a:t>c) Preguntas ordinales</a:t>
            </a:r>
          </a:p>
          <a:p>
            <a:pPr marL="0" indent="0" algn="l"/>
            <a:endParaRPr lang="es-ES" sz="1400" b="1" dirty="0"/>
          </a:p>
          <a:p>
            <a:pPr marL="0" indent="0" algn="l"/>
            <a:r>
              <a:rPr lang="es-ES" sz="1400" b="1" dirty="0"/>
              <a:t>❑ Ejemplo:</a:t>
            </a:r>
          </a:p>
          <a:p>
            <a:pPr marL="342900" indent="-342900" algn="l">
              <a:buFont typeface="Arial" panose="020B0604020202020204" pitchFamily="34" charset="0"/>
              <a:buChar char="•"/>
            </a:pPr>
            <a:r>
              <a:rPr lang="es-ES" sz="1400" dirty="0"/>
              <a:t>Pensando en el rol que juega EEUU en América Latina, y todo lo que hace, en general diría Ud. que los Estados Unidos tienen una influencia positiva o una influencia negativa. ¿Cree Ud. Que es muy positiva, algo positiva, algo negativa o muy negativa? (ESPERE RESPUESTA Y MARQUE UNA SOLA)</a:t>
            </a:r>
          </a:p>
          <a:p>
            <a:pPr marL="342900" indent="-342900" algn="l">
              <a:buFont typeface="+mj-lt"/>
              <a:buAutoNum type="alphaLcParenR"/>
            </a:pPr>
            <a:r>
              <a:rPr lang="es-ES" sz="1400" dirty="0"/>
              <a:t>Muy positiva</a:t>
            </a:r>
          </a:p>
          <a:p>
            <a:pPr marL="342900" indent="-342900" algn="l">
              <a:buFont typeface="+mj-lt"/>
              <a:buAutoNum type="alphaLcParenR"/>
            </a:pPr>
            <a:r>
              <a:rPr lang="es-ES" sz="1400" dirty="0"/>
              <a:t>Algo positiva</a:t>
            </a:r>
          </a:p>
          <a:p>
            <a:pPr marL="342900" indent="-342900" algn="l">
              <a:buFont typeface="+mj-lt"/>
              <a:buAutoNum type="alphaLcParenR"/>
            </a:pPr>
            <a:r>
              <a:rPr lang="es-ES" sz="1400" dirty="0"/>
              <a:t>Algo negativa</a:t>
            </a:r>
          </a:p>
          <a:p>
            <a:pPr marL="342900" indent="-342900" algn="l">
              <a:buFont typeface="+mj-lt"/>
              <a:buAutoNum type="alphaLcParenR"/>
            </a:pPr>
            <a:r>
              <a:rPr lang="es-ES" sz="1400" dirty="0"/>
              <a:t>Muy negativa</a:t>
            </a:r>
          </a:p>
          <a:p>
            <a:pPr marL="342900" indent="-342900" algn="l">
              <a:buFont typeface="+mj-lt"/>
              <a:buAutoNum type="alphaLcParenR"/>
            </a:pPr>
            <a:r>
              <a:rPr lang="es-ES" sz="1400" dirty="0"/>
              <a:t>Ni negativa ni positiva (NO LEER)</a:t>
            </a:r>
          </a:p>
          <a:p>
            <a:pPr marL="342900" indent="-342900" algn="l">
              <a:buFont typeface="+mj-lt"/>
              <a:buAutoNum type="alphaLcParenR"/>
            </a:pPr>
            <a:r>
              <a:rPr lang="es-ES" sz="1400" dirty="0"/>
              <a:t>NS</a:t>
            </a:r>
          </a:p>
          <a:p>
            <a:pPr marL="342900" indent="-342900" algn="l">
              <a:buFont typeface="+mj-lt"/>
              <a:buAutoNum type="alphaLcParenR"/>
            </a:pPr>
            <a:r>
              <a:rPr lang="es-ES" sz="1400" dirty="0"/>
              <a:t>NR</a:t>
            </a:r>
          </a:p>
          <a:p>
            <a:pPr marL="285750" indent="-285750" algn="l">
              <a:buFont typeface="Arial" panose="020B0604020202020204" pitchFamily="34" charset="0"/>
              <a:buChar char="•"/>
            </a:pPr>
            <a:endParaRPr lang="es-ES" sz="1400" b="1" dirty="0"/>
          </a:p>
          <a:p>
            <a:pPr marL="285750" indent="-285750" algn="l">
              <a:buFont typeface="Arial" panose="020B0604020202020204" pitchFamily="34" charset="0"/>
              <a:buChar char="•"/>
            </a:pPr>
            <a:r>
              <a:rPr lang="es-ES" sz="1400" b="1" dirty="0"/>
              <a:t>(Fuente: </a:t>
            </a:r>
            <a:r>
              <a:rPr lang="es-ES" sz="1400" b="1" dirty="0" err="1"/>
              <a:t>Latinobarómetro</a:t>
            </a:r>
            <a:r>
              <a:rPr lang="es-ES" sz="1400" b="1" dirty="0"/>
              <a:t>, 2007)</a:t>
            </a:r>
          </a:p>
          <a:p>
            <a:pPr marL="285750" indent="-285750" algn="l">
              <a:buFont typeface="Arial" panose="020B0604020202020204" pitchFamily="34" charset="0"/>
              <a:buChar char="•"/>
            </a:pPr>
            <a:endParaRPr lang="es-ES" dirty="0"/>
          </a:p>
        </p:txBody>
      </p:sp>
      <p:pic>
        <p:nvPicPr>
          <p:cNvPr id="3" name="Imagen 2">
            <a:extLst>
              <a:ext uri="{FF2B5EF4-FFF2-40B4-BE49-F238E27FC236}">
                <a16:creationId xmlns:a16="http://schemas.microsoft.com/office/drawing/2014/main" id="{0CDA77A9-87A9-9C30-6796-1CAFEB9611D8}"/>
              </a:ext>
            </a:extLst>
          </p:cNvPr>
          <p:cNvPicPr>
            <a:picLocks noChangeAspect="1"/>
          </p:cNvPicPr>
          <p:nvPr/>
        </p:nvPicPr>
        <p:blipFill rotWithShape="1">
          <a:blip r:embed="rId3"/>
          <a:srcRect l="50873" t="4876" r="25034" b="1486"/>
          <a:stretch/>
        </p:blipFill>
        <p:spPr>
          <a:xfrm>
            <a:off x="4933951" y="566737"/>
            <a:ext cx="2290762" cy="4581525"/>
          </a:xfrm>
          <a:prstGeom prst="rect">
            <a:avLst/>
          </a:prstGeom>
        </p:spPr>
      </p:pic>
    </p:spTree>
    <p:extLst>
      <p:ext uri="{BB962C8B-B14F-4D97-AF65-F5344CB8AC3E}">
        <p14:creationId xmlns:p14="http://schemas.microsoft.com/office/powerpoint/2010/main" val="321145504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cxnSp>
        <p:nvCxnSpPr>
          <p:cNvPr id="231" name="Google Shape;231;p34"/>
          <p:cNvCxnSpPr/>
          <p:nvPr/>
        </p:nvCxnSpPr>
        <p:spPr>
          <a:xfrm>
            <a:off x="5039300" y="2325725"/>
            <a:ext cx="1016700" cy="0"/>
          </a:xfrm>
          <a:prstGeom prst="straightConnector1">
            <a:avLst/>
          </a:prstGeom>
          <a:noFill/>
          <a:ln w="38100" cap="flat" cmpd="sng">
            <a:solidFill>
              <a:schemeClr val="lt2"/>
            </a:solidFill>
            <a:prstDash val="solid"/>
            <a:round/>
            <a:headEnd type="none" w="med" len="med"/>
            <a:tailEnd type="none" w="med" len="med"/>
          </a:ln>
        </p:spPr>
      </p:cxnSp>
      <p:sp>
        <p:nvSpPr>
          <p:cNvPr id="4" name="Google Shape;230;p34">
            <a:extLst>
              <a:ext uri="{FF2B5EF4-FFF2-40B4-BE49-F238E27FC236}">
                <a16:creationId xmlns:a16="http://schemas.microsoft.com/office/drawing/2014/main" id="{7FCAFE68-EE9D-2D46-A4B9-BCF1CA85D2C3}"/>
              </a:ext>
            </a:extLst>
          </p:cNvPr>
          <p:cNvSpPr txBox="1">
            <a:spLocks/>
          </p:cNvSpPr>
          <p:nvPr/>
        </p:nvSpPr>
        <p:spPr>
          <a:xfrm>
            <a:off x="285750" y="171450"/>
            <a:ext cx="8515350" cy="4791075"/>
          </a:xfrm>
          <a:prstGeom prst="rect">
            <a:avLst/>
          </a:prstGeom>
          <a:noFill/>
          <a:ln>
            <a:noFill/>
          </a:ln>
        </p:spPr>
        <p:txBody>
          <a:bodyPr spcFirstLastPara="1" wrap="square" lIns="91425" tIns="91425" rIns="91425" bIns="91425" numCol="1"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Catamaran"/>
              <a:buNone/>
              <a:defRPr sz="1600" b="0" i="0" u="none" strike="noStrike" cap="none">
                <a:solidFill>
                  <a:schemeClr val="dk1"/>
                </a:solidFill>
                <a:latin typeface="Catamaran"/>
                <a:ea typeface="Catamaran"/>
                <a:cs typeface="Catamaran"/>
                <a:sym typeface="Catamaran"/>
              </a:defRPr>
            </a:lvl1pPr>
            <a:lvl2pPr marL="914400" marR="0" lvl="1"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2pPr>
            <a:lvl3pPr marL="1371600" marR="0" lvl="2"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3pPr>
            <a:lvl4pPr marL="1828800" marR="0" lvl="3"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4pPr>
            <a:lvl5pPr marL="2286000" marR="0" lvl="4"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5pPr>
            <a:lvl6pPr marL="2743200" marR="0" lvl="5"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6pPr>
            <a:lvl7pPr marL="3200400" marR="0" lvl="6"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7pPr>
            <a:lvl8pPr marL="3657600" marR="0" lvl="7"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8pPr>
            <a:lvl9pPr marL="4114800" marR="0" lvl="8" indent="-317500" algn="ctr" rtl="0">
              <a:lnSpc>
                <a:spcPct val="100000"/>
              </a:lnSpc>
              <a:spcBef>
                <a:spcPts val="1600"/>
              </a:spcBef>
              <a:spcAft>
                <a:spcPts val="160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9pPr>
          </a:lstStyle>
          <a:p>
            <a:pPr marL="285750" indent="-285750" algn="l">
              <a:buFont typeface="Arial" panose="020B0604020202020204" pitchFamily="34" charset="0"/>
              <a:buChar char="•"/>
            </a:pPr>
            <a:r>
              <a:rPr lang="es-ES" sz="2000" b="1" dirty="0"/>
              <a:t>c) Preguntas ordinales</a:t>
            </a:r>
          </a:p>
          <a:p>
            <a:pPr marL="0" indent="0" algn="l"/>
            <a:endParaRPr lang="es-ES" sz="1400" b="1" dirty="0"/>
          </a:p>
          <a:p>
            <a:pPr marL="0" indent="0" algn="l"/>
            <a:r>
              <a:rPr lang="es-ES" sz="1400" b="1" dirty="0"/>
              <a:t>❑ Ejemplo:</a:t>
            </a:r>
            <a:endParaRPr lang="es-ES" dirty="0"/>
          </a:p>
          <a:p>
            <a:pPr marL="285750" indent="-285750" algn="l">
              <a:buFont typeface="Arial" panose="020B0604020202020204" pitchFamily="34" charset="0"/>
              <a:buChar char="•"/>
            </a:pPr>
            <a:r>
              <a:rPr lang="es-ES" dirty="0"/>
              <a:t>Para cada una de las siguientes frases, ¿podría usted decirme si está muy de acuerdo, de acuerdo, en desacuerdo o muy en desacuerdo?</a:t>
            </a:r>
          </a:p>
          <a:p>
            <a:pPr marL="285750" indent="-285750" algn="l">
              <a:buFont typeface="Arial" panose="020B0604020202020204" pitchFamily="34" charset="0"/>
              <a:buChar char="•"/>
            </a:pPr>
            <a:endParaRPr lang="es-ES" dirty="0"/>
          </a:p>
          <a:p>
            <a:pPr marL="285750" indent="-285750" algn="l">
              <a:buFont typeface="Arial" panose="020B0604020202020204" pitchFamily="34" charset="0"/>
              <a:buChar char="•"/>
            </a:pPr>
            <a:endParaRPr lang="es-ES" dirty="0"/>
          </a:p>
          <a:p>
            <a:pPr marL="285750" indent="-285750" algn="l">
              <a:buFont typeface="Arial" panose="020B0604020202020204" pitchFamily="34" charset="0"/>
              <a:buChar char="•"/>
            </a:pPr>
            <a:endParaRPr lang="es-ES" dirty="0"/>
          </a:p>
          <a:p>
            <a:pPr marL="285750" indent="-285750" algn="l">
              <a:buFont typeface="Arial" panose="020B0604020202020204" pitchFamily="34" charset="0"/>
              <a:buChar char="•"/>
            </a:pPr>
            <a:endParaRPr lang="es-ES" dirty="0"/>
          </a:p>
          <a:p>
            <a:pPr marL="285750" indent="-285750" algn="l">
              <a:buFont typeface="Arial" panose="020B0604020202020204" pitchFamily="34" charset="0"/>
              <a:buChar char="•"/>
            </a:pPr>
            <a:endParaRPr lang="es-ES" dirty="0"/>
          </a:p>
          <a:p>
            <a:pPr marL="285750" indent="-285750" algn="l">
              <a:buFont typeface="Arial" panose="020B0604020202020204" pitchFamily="34" charset="0"/>
              <a:buChar char="•"/>
            </a:pPr>
            <a:endParaRPr lang="es-ES" dirty="0"/>
          </a:p>
          <a:p>
            <a:pPr marL="285750" indent="-285750" algn="l">
              <a:buFont typeface="Arial" panose="020B0604020202020204" pitchFamily="34" charset="0"/>
              <a:buChar char="•"/>
            </a:pPr>
            <a:endParaRPr lang="es-ES" dirty="0"/>
          </a:p>
          <a:p>
            <a:pPr marL="285750" indent="-285750" algn="l">
              <a:buFont typeface="Arial" panose="020B0604020202020204" pitchFamily="34" charset="0"/>
              <a:buChar char="•"/>
            </a:pPr>
            <a:endParaRPr lang="es-ES" dirty="0"/>
          </a:p>
          <a:p>
            <a:pPr marL="285750" indent="-285750" algn="l">
              <a:buFont typeface="Arial" panose="020B0604020202020204" pitchFamily="34" charset="0"/>
              <a:buChar char="•"/>
            </a:pPr>
            <a:endParaRPr lang="es-ES" dirty="0"/>
          </a:p>
          <a:p>
            <a:pPr marL="285750" indent="-285750" algn="l">
              <a:buFont typeface="Arial" panose="020B0604020202020204" pitchFamily="34" charset="0"/>
              <a:buChar char="•"/>
            </a:pPr>
            <a:endParaRPr lang="es-ES" dirty="0"/>
          </a:p>
          <a:p>
            <a:pPr marL="285750" indent="-285750" algn="l">
              <a:buFont typeface="Arial" panose="020B0604020202020204" pitchFamily="34" charset="0"/>
              <a:buChar char="•"/>
            </a:pPr>
            <a:endParaRPr lang="es-ES" dirty="0"/>
          </a:p>
          <a:p>
            <a:pPr marL="285750" indent="-285750" algn="l">
              <a:buFont typeface="Arial" panose="020B0604020202020204" pitchFamily="34" charset="0"/>
              <a:buChar char="•"/>
            </a:pPr>
            <a:endParaRPr lang="es-ES" dirty="0"/>
          </a:p>
          <a:p>
            <a:pPr marL="285750" indent="-285750" algn="l">
              <a:buFont typeface="Arial" panose="020B0604020202020204" pitchFamily="34" charset="0"/>
              <a:buChar char="•"/>
            </a:pPr>
            <a:endParaRPr lang="es-ES" dirty="0"/>
          </a:p>
          <a:p>
            <a:pPr marL="285750" indent="-285750" algn="l">
              <a:buFont typeface="Arial" panose="020B0604020202020204" pitchFamily="34" charset="0"/>
              <a:buChar char="•"/>
            </a:pPr>
            <a:endParaRPr lang="es-ES" dirty="0"/>
          </a:p>
          <a:p>
            <a:pPr marL="285750" indent="-285750" algn="l">
              <a:buFont typeface="Arial" panose="020B0604020202020204" pitchFamily="34" charset="0"/>
              <a:buChar char="•"/>
            </a:pPr>
            <a:r>
              <a:rPr lang="es-ES" dirty="0"/>
              <a:t>(Fuente: Encuesta Mundial de Valores, 2006)</a:t>
            </a:r>
          </a:p>
        </p:txBody>
      </p:sp>
      <p:pic>
        <p:nvPicPr>
          <p:cNvPr id="5" name="Imagen 4">
            <a:extLst>
              <a:ext uri="{FF2B5EF4-FFF2-40B4-BE49-F238E27FC236}">
                <a16:creationId xmlns:a16="http://schemas.microsoft.com/office/drawing/2014/main" id="{5477544E-2CB6-A229-98F1-1DB01A963F5E}"/>
              </a:ext>
            </a:extLst>
          </p:cNvPr>
          <p:cNvPicPr>
            <a:picLocks noChangeAspect="1"/>
          </p:cNvPicPr>
          <p:nvPr/>
        </p:nvPicPr>
        <p:blipFill rotWithShape="1">
          <a:blip r:embed="rId3"/>
          <a:srcRect l="5062" t="18611" r="2284" b="20926"/>
          <a:stretch/>
        </p:blipFill>
        <p:spPr>
          <a:xfrm>
            <a:off x="547687" y="1504949"/>
            <a:ext cx="7717769" cy="3357564"/>
          </a:xfrm>
          <a:prstGeom prst="rect">
            <a:avLst/>
          </a:prstGeom>
        </p:spPr>
      </p:pic>
    </p:spTree>
    <p:extLst>
      <p:ext uri="{BB962C8B-B14F-4D97-AF65-F5344CB8AC3E}">
        <p14:creationId xmlns:p14="http://schemas.microsoft.com/office/powerpoint/2010/main" val="116554112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cxnSp>
        <p:nvCxnSpPr>
          <p:cNvPr id="231" name="Google Shape;231;p34"/>
          <p:cNvCxnSpPr/>
          <p:nvPr/>
        </p:nvCxnSpPr>
        <p:spPr>
          <a:xfrm>
            <a:off x="5039300" y="2325725"/>
            <a:ext cx="1016700" cy="0"/>
          </a:xfrm>
          <a:prstGeom prst="straightConnector1">
            <a:avLst/>
          </a:prstGeom>
          <a:noFill/>
          <a:ln w="38100" cap="flat" cmpd="sng">
            <a:solidFill>
              <a:schemeClr val="lt2"/>
            </a:solidFill>
            <a:prstDash val="solid"/>
            <a:round/>
            <a:headEnd type="none" w="med" len="med"/>
            <a:tailEnd type="none" w="med" len="med"/>
          </a:ln>
        </p:spPr>
      </p:cxnSp>
      <p:sp>
        <p:nvSpPr>
          <p:cNvPr id="4" name="Google Shape;230;p34">
            <a:extLst>
              <a:ext uri="{FF2B5EF4-FFF2-40B4-BE49-F238E27FC236}">
                <a16:creationId xmlns:a16="http://schemas.microsoft.com/office/drawing/2014/main" id="{7FCAFE68-EE9D-2D46-A4B9-BCF1CA85D2C3}"/>
              </a:ext>
            </a:extLst>
          </p:cNvPr>
          <p:cNvSpPr txBox="1">
            <a:spLocks/>
          </p:cNvSpPr>
          <p:nvPr/>
        </p:nvSpPr>
        <p:spPr>
          <a:xfrm>
            <a:off x="285750" y="171450"/>
            <a:ext cx="8515350" cy="4791075"/>
          </a:xfrm>
          <a:prstGeom prst="rect">
            <a:avLst/>
          </a:prstGeom>
          <a:noFill/>
          <a:ln>
            <a:noFill/>
          </a:ln>
        </p:spPr>
        <p:txBody>
          <a:bodyPr spcFirstLastPara="1" wrap="square" lIns="91425" tIns="91425" rIns="91425" bIns="91425" numCol="1"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Catamaran"/>
              <a:buNone/>
              <a:defRPr sz="1600" b="0" i="0" u="none" strike="noStrike" cap="none">
                <a:solidFill>
                  <a:schemeClr val="dk1"/>
                </a:solidFill>
                <a:latin typeface="Catamaran"/>
                <a:ea typeface="Catamaran"/>
                <a:cs typeface="Catamaran"/>
                <a:sym typeface="Catamaran"/>
              </a:defRPr>
            </a:lvl1pPr>
            <a:lvl2pPr marL="914400" marR="0" lvl="1"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2pPr>
            <a:lvl3pPr marL="1371600" marR="0" lvl="2"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3pPr>
            <a:lvl4pPr marL="1828800" marR="0" lvl="3"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4pPr>
            <a:lvl5pPr marL="2286000" marR="0" lvl="4"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5pPr>
            <a:lvl6pPr marL="2743200" marR="0" lvl="5"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6pPr>
            <a:lvl7pPr marL="3200400" marR="0" lvl="6"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7pPr>
            <a:lvl8pPr marL="3657600" marR="0" lvl="7"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8pPr>
            <a:lvl9pPr marL="4114800" marR="0" lvl="8" indent="-317500" algn="ctr" rtl="0">
              <a:lnSpc>
                <a:spcPct val="100000"/>
              </a:lnSpc>
              <a:spcBef>
                <a:spcPts val="1600"/>
              </a:spcBef>
              <a:spcAft>
                <a:spcPts val="160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9pPr>
          </a:lstStyle>
          <a:p>
            <a:pPr marL="285750" indent="-285750" algn="l">
              <a:buFont typeface="Arial" panose="020B0604020202020204" pitchFamily="34" charset="0"/>
              <a:buChar char="•"/>
            </a:pPr>
            <a:r>
              <a:rPr lang="es-ES" sz="2000" b="1" dirty="0"/>
              <a:t>c) Preguntas </a:t>
            </a:r>
            <a:r>
              <a:rPr lang="es-ES" sz="2000" b="1" dirty="0" err="1"/>
              <a:t>Intervalares</a:t>
            </a:r>
            <a:endParaRPr lang="es-ES" sz="2000" b="1" dirty="0"/>
          </a:p>
          <a:p>
            <a:pPr marL="0" indent="0" algn="l"/>
            <a:endParaRPr lang="es-ES" sz="1400" b="1" dirty="0"/>
          </a:p>
          <a:p>
            <a:pPr marL="0" indent="0" algn="l"/>
            <a:r>
              <a:rPr lang="es-ES" sz="1400" b="1" dirty="0"/>
              <a:t>❑ Ejemplo:</a:t>
            </a:r>
            <a:endParaRPr lang="es-ES" dirty="0"/>
          </a:p>
          <a:p>
            <a:pPr marL="285750" indent="-285750" algn="l">
              <a:buFont typeface="Arial" panose="020B0604020202020204" pitchFamily="34" charset="0"/>
              <a:buChar char="•"/>
            </a:pPr>
            <a:r>
              <a:rPr lang="es-ES" dirty="0"/>
              <a:t>Considerando todas las cosas, ¿cuán satisfecho está usted con su vida en este momento? Por favor use esta tarjeta en que 1 significa que usted está “completamente insatisfecho” y 10 significa que usted está “completamente satisfecho”, ¿dónde se ubica usted?</a:t>
            </a:r>
          </a:p>
          <a:p>
            <a:pPr marL="285750" indent="-285750" algn="l">
              <a:buFont typeface="Arial" panose="020B0604020202020204" pitchFamily="34" charset="0"/>
              <a:buChar char="•"/>
            </a:pPr>
            <a:endParaRPr lang="es-ES" dirty="0"/>
          </a:p>
          <a:p>
            <a:pPr marL="285750" indent="-285750" algn="l">
              <a:buFont typeface="Arial" panose="020B0604020202020204" pitchFamily="34" charset="0"/>
              <a:buChar char="•"/>
            </a:pPr>
            <a:endParaRPr lang="es-ES" dirty="0"/>
          </a:p>
          <a:p>
            <a:pPr marL="285750" indent="-285750" algn="l">
              <a:buFont typeface="Arial" panose="020B0604020202020204" pitchFamily="34" charset="0"/>
              <a:buChar char="•"/>
            </a:pPr>
            <a:endParaRPr lang="es-ES" dirty="0"/>
          </a:p>
          <a:p>
            <a:pPr marL="285750" indent="-285750" algn="l">
              <a:buFont typeface="Arial" panose="020B0604020202020204" pitchFamily="34" charset="0"/>
              <a:buChar char="•"/>
            </a:pPr>
            <a:endParaRPr lang="es-ES" dirty="0"/>
          </a:p>
          <a:p>
            <a:pPr marL="285750" indent="-285750" algn="l">
              <a:buFont typeface="Arial" panose="020B0604020202020204" pitchFamily="34" charset="0"/>
              <a:buChar char="•"/>
            </a:pPr>
            <a:endParaRPr lang="es-ES" dirty="0"/>
          </a:p>
          <a:p>
            <a:pPr marL="285750" indent="-285750" algn="l">
              <a:buFont typeface="Arial" panose="020B0604020202020204" pitchFamily="34" charset="0"/>
              <a:buChar char="•"/>
            </a:pPr>
            <a:endParaRPr lang="es-ES" dirty="0"/>
          </a:p>
          <a:p>
            <a:pPr marL="285750" indent="-285750" algn="l">
              <a:buFont typeface="Arial" panose="020B0604020202020204" pitchFamily="34" charset="0"/>
              <a:buChar char="•"/>
            </a:pPr>
            <a:endParaRPr lang="es-ES" dirty="0"/>
          </a:p>
          <a:p>
            <a:pPr marL="285750" indent="-285750" algn="l">
              <a:buFont typeface="Arial" panose="020B0604020202020204" pitchFamily="34" charset="0"/>
              <a:buChar char="•"/>
            </a:pPr>
            <a:endParaRPr lang="es-ES" dirty="0"/>
          </a:p>
          <a:p>
            <a:pPr marL="285750" indent="-285750" algn="l">
              <a:buFont typeface="Arial" panose="020B0604020202020204" pitchFamily="34" charset="0"/>
              <a:buChar char="•"/>
            </a:pPr>
            <a:endParaRPr lang="es-ES" dirty="0"/>
          </a:p>
          <a:p>
            <a:pPr marL="285750" indent="-285750" algn="l">
              <a:buFont typeface="Arial" panose="020B0604020202020204" pitchFamily="34" charset="0"/>
              <a:buChar char="•"/>
            </a:pPr>
            <a:endParaRPr lang="es-ES" dirty="0"/>
          </a:p>
          <a:p>
            <a:pPr marL="285750" indent="-285750" algn="l">
              <a:buFont typeface="Arial" panose="020B0604020202020204" pitchFamily="34" charset="0"/>
              <a:buChar char="•"/>
            </a:pPr>
            <a:endParaRPr lang="es-ES" dirty="0"/>
          </a:p>
          <a:p>
            <a:pPr marL="285750" indent="-285750" algn="l">
              <a:buFont typeface="Arial" panose="020B0604020202020204" pitchFamily="34" charset="0"/>
              <a:buChar char="•"/>
            </a:pPr>
            <a:endParaRPr lang="es-ES" dirty="0"/>
          </a:p>
          <a:p>
            <a:pPr marL="285750" indent="-285750" algn="l">
              <a:buFont typeface="Arial" panose="020B0604020202020204" pitchFamily="34" charset="0"/>
              <a:buChar char="•"/>
            </a:pPr>
            <a:endParaRPr lang="es-ES" dirty="0"/>
          </a:p>
        </p:txBody>
      </p:sp>
      <p:pic>
        <p:nvPicPr>
          <p:cNvPr id="3" name="Imagen 2">
            <a:extLst>
              <a:ext uri="{FF2B5EF4-FFF2-40B4-BE49-F238E27FC236}">
                <a16:creationId xmlns:a16="http://schemas.microsoft.com/office/drawing/2014/main" id="{E10ABAE3-5932-03FD-0D82-A986E2C827F2}"/>
              </a:ext>
            </a:extLst>
          </p:cNvPr>
          <p:cNvPicPr>
            <a:picLocks noChangeAspect="1"/>
          </p:cNvPicPr>
          <p:nvPr/>
        </p:nvPicPr>
        <p:blipFill rotWithShape="1">
          <a:blip r:embed="rId3"/>
          <a:srcRect l="1419" t="39352" r="1297" b="39074"/>
          <a:stretch/>
        </p:blipFill>
        <p:spPr>
          <a:xfrm>
            <a:off x="45245" y="2325726"/>
            <a:ext cx="7336622" cy="1084666"/>
          </a:xfrm>
          <a:prstGeom prst="rect">
            <a:avLst/>
          </a:prstGeom>
        </p:spPr>
      </p:pic>
      <p:pic>
        <p:nvPicPr>
          <p:cNvPr id="7" name="Imagen 6">
            <a:extLst>
              <a:ext uri="{FF2B5EF4-FFF2-40B4-BE49-F238E27FC236}">
                <a16:creationId xmlns:a16="http://schemas.microsoft.com/office/drawing/2014/main" id="{8E2F34F7-A38E-0C99-FAEC-398966BEC4FB}"/>
              </a:ext>
            </a:extLst>
          </p:cNvPr>
          <p:cNvPicPr>
            <a:picLocks noChangeAspect="1"/>
          </p:cNvPicPr>
          <p:nvPr/>
        </p:nvPicPr>
        <p:blipFill rotWithShape="1">
          <a:blip r:embed="rId4"/>
          <a:srcRect l="75235" t="5528" r="605" b="2007"/>
          <a:stretch/>
        </p:blipFill>
        <p:spPr>
          <a:xfrm>
            <a:off x="7310439" y="1538288"/>
            <a:ext cx="1833562" cy="3611095"/>
          </a:xfrm>
          <a:prstGeom prst="rect">
            <a:avLst/>
          </a:prstGeom>
        </p:spPr>
      </p:pic>
    </p:spTree>
    <p:extLst>
      <p:ext uri="{BB962C8B-B14F-4D97-AF65-F5344CB8AC3E}">
        <p14:creationId xmlns:p14="http://schemas.microsoft.com/office/powerpoint/2010/main" val="390888292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34"/>
          <p:cNvSpPr txBox="1">
            <a:spLocks noGrp="1"/>
          </p:cNvSpPr>
          <p:nvPr>
            <p:ph type="title"/>
          </p:nvPr>
        </p:nvSpPr>
        <p:spPr>
          <a:xfrm>
            <a:off x="126786" y="296191"/>
            <a:ext cx="8890427" cy="1160269"/>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Tipos de </a:t>
            </a:r>
            <a:r>
              <a:rPr lang="en" b="1" dirty="0"/>
              <a:t>preguntas </a:t>
            </a:r>
            <a:r>
              <a:rPr lang="en" dirty="0"/>
              <a:t>según </a:t>
            </a:r>
            <a:r>
              <a:rPr lang="en" b="1" dirty="0"/>
              <a:t>categoría de respuesta</a:t>
            </a:r>
            <a:endParaRPr b="1" dirty="0"/>
          </a:p>
        </p:txBody>
      </p:sp>
      <p:cxnSp>
        <p:nvCxnSpPr>
          <p:cNvPr id="231" name="Google Shape;231;p34"/>
          <p:cNvCxnSpPr>
            <a:cxnSpLocks/>
          </p:cNvCxnSpPr>
          <p:nvPr/>
        </p:nvCxnSpPr>
        <p:spPr>
          <a:xfrm>
            <a:off x="4285527" y="1258925"/>
            <a:ext cx="3024045" cy="0"/>
          </a:xfrm>
          <a:prstGeom prst="straightConnector1">
            <a:avLst/>
          </a:prstGeom>
          <a:noFill/>
          <a:ln w="38100" cap="flat" cmpd="sng">
            <a:solidFill>
              <a:schemeClr val="lt2"/>
            </a:solidFill>
            <a:prstDash val="solid"/>
            <a:round/>
            <a:headEnd type="none" w="med" len="med"/>
            <a:tailEnd type="none" w="med" len="med"/>
          </a:ln>
        </p:spPr>
      </p:cxnSp>
      <p:sp>
        <p:nvSpPr>
          <p:cNvPr id="4" name="CuadroTexto 3">
            <a:extLst>
              <a:ext uri="{FF2B5EF4-FFF2-40B4-BE49-F238E27FC236}">
                <a16:creationId xmlns:a16="http://schemas.microsoft.com/office/drawing/2014/main" id="{82C82DB8-9A1F-7BF8-DC43-CBB5146600D3}"/>
              </a:ext>
            </a:extLst>
          </p:cNvPr>
          <p:cNvSpPr txBox="1"/>
          <p:nvPr/>
        </p:nvSpPr>
        <p:spPr>
          <a:xfrm>
            <a:off x="1626177" y="1422658"/>
            <a:ext cx="6525491" cy="400110"/>
          </a:xfrm>
          <a:prstGeom prst="rect">
            <a:avLst/>
          </a:prstGeom>
          <a:noFill/>
        </p:spPr>
        <p:txBody>
          <a:bodyPr wrap="square" rtlCol="0">
            <a:spAutoFit/>
          </a:bodyPr>
          <a:lstStyle/>
          <a:p>
            <a:pPr marL="285750" indent="-285750">
              <a:buFont typeface="Arial" panose="020B0604020202020204" pitchFamily="34" charset="0"/>
              <a:buChar char="•"/>
            </a:pPr>
            <a:r>
              <a:rPr lang="es-CL" sz="2000" dirty="0">
                <a:latin typeface="Catamaran" panose="020B0604020202020204" charset="0"/>
                <a:cs typeface="Catamaran" panose="020B0604020202020204" charset="0"/>
              </a:rPr>
              <a:t>Algunos elementos a considerar: </a:t>
            </a:r>
          </a:p>
        </p:txBody>
      </p:sp>
      <p:pic>
        <p:nvPicPr>
          <p:cNvPr id="3" name="Imagen 2">
            <a:extLst>
              <a:ext uri="{FF2B5EF4-FFF2-40B4-BE49-F238E27FC236}">
                <a16:creationId xmlns:a16="http://schemas.microsoft.com/office/drawing/2014/main" id="{90B6EC1A-F801-BEDD-E9AB-C51E72CC578B}"/>
              </a:ext>
            </a:extLst>
          </p:cNvPr>
          <p:cNvPicPr>
            <a:picLocks noChangeAspect="1"/>
          </p:cNvPicPr>
          <p:nvPr/>
        </p:nvPicPr>
        <p:blipFill rotWithShape="1">
          <a:blip r:embed="rId3"/>
          <a:srcRect l="4383" t="18333" r="3603" b="10648"/>
          <a:stretch/>
        </p:blipFill>
        <p:spPr>
          <a:xfrm>
            <a:off x="992332" y="1456460"/>
            <a:ext cx="7099155" cy="3652839"/>
          </a:xfrm>
          <a:prstGeom prst="rect">
            <a:avLst/>
          </a:prstGeom>
        </p:spPr>
      </p:pic>
    </p:spTree>
    <p:extLst>
      <p:ext uri="{BB962C8B-B14F-4D97-AF65-F5344CB8AC3E}">
        <p14:creationId xmlns:p14="http://schemas.microsoft.com/office/powerpoint/2010/main" val="158881714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34"/>
          <p:cNvSpPr txBox="1">
            <a:spLocks noGrp="1"/>
          </p:cNvSpPr>
          <p:nvPr>
            <p:ph type="title"/>
          </p:nvPr>
        </p:nvSpPr>
        <p:spPr>
          <a:xfrm>
            <a:off x="126786" y="452"/>
            <a:ext cx="8890427" cy="1160269"/>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d) </a:t>
            </a:r>
            <a:r>
              <a:rPr lang="en" b="1" dirty="0"/>
              <a:t>Fraseo </a:t>
            </a:r>
            <a:r>
              <a:rPr lang="en" dirty="0"/>
              <a:t>de preguntas</a:t>
            </a:r>
            <a:endParaRPr b="1" dirty="0"/>
          </a:p>
        </p:txBody>
      </p:sp>
      <p:cxnSp>
        <p:nvCxnSpPr>
          <p:cNvPr id="231" name="Google Shape;231;p34"/>
          <p:cNvCxnSpPr>
            <a:cxnSpLocks/>
          </p:cNvCxnSpPr>
          <p:nvPr/>
        </p:nvCxnSpPr>
        <p:spPr>
          <a:xfrm>
            <a:off x="4985614" y="1422658"/>
            <a:ext cx="3024045" cy="0"/>
          </a:xfrm>
          <a:prstGeom prst="straightConnector1">
            <a:avLst/>
          </a:prstGeom>
          <a:noFill/>
          <a:ln w="38100" cap="flat" cmpd="sng">
            <a:solidFill>
              <a:schemeClr val="lt2"/>
            </a:solidFill>
            <a:prstDash val="solid"/>
            <a:round/>
            <a:headEnd type="none" w="med" len="med"/>
            <a:tailEnd type="none" w="med" len="med"/>
          </a:ln>
        </p:spPr>
      </p:cxnSp>
      <p:sp>
        <p:nvSpPr>
          <p:cNvPr id="4" name="CuadroTexto 3">
            <a:extLst>
              <a:ext uri="{FF2B5EF4-FFF2-40B4-BE49-F238E27FC236}">
                <a16:creationId xmlns:a16="http://schemas.microsoft.com/office/drawing/2014/main" id="{82C82DB8-9A1F-7BF8-DC43-CBB5146600D3}"/>
              </a:ext>
            </a:extLst>
          </p:cNvPr>
          <p:cNvSpPr txBox="1"/>
          <p:nvPr/>
        </p:nvSpPr>
        <p:spPr>
          <a:xfrm>
            <a:off x="1059440" y="1074996"/>
            <a:ext cx="6525491" cy="3970318"/>
          </a:xfrm>
          <a:prstGeom prst="rect">
            <a:avLst/>
          </a:prstGeom>
          <a:noFill/>
        </p:spPr>
        <p:txBody>
          <a:bodyPr wrap="square" rtlCol="0">
            <a:spAutoFit/>
          </a:bodyPr>
          <a:lstStyle/>
          <a:p>
            <a:pPr marL="285750" indent="-285750">
              <a:buFont typeface="Arial" panose="020B0604020202020204" pitchFamily="34" charset="0"/>
              <a:buChar char="•"/>
            </a:pPr>
            <a:r>
              <a:rPr lang="es-ES" sz="1800" dirty="0">
                <a:latin typeface="Catamaran" panose="020B0604020202020204" charset="0"/>
                <a:cs typeface="Catamaran" panose="020B0604020202020204" charset="0"/>
              </a:rPr>
              <a:t>➢ Recomendaciones para frasear preguntas:</a:t>
            </a:r>
          </a:p>
          <a:p>
            <a:pPr marL="285750" indent="-285750">
              <a:buFont typeface="Arial" panose="020B0604020202020204" pitchFamily="34" charset="0"/>
              <a:buChar char="•"/>
            </a:pPr>
            <a:endParaRPr lang="es-ES" sz="1800" dirty="0">
              <a:latin typeface="Catamaran" panose="020B0604020202020204" charset="0"/>
              <a:cs typeface="Catamaran" panose="020B0604020202020204" charset="0"/>
            </a:endParaRPr>
          </a:p>
          <a:p>
            <a:pPr marL="285750" indent="-285750">
              <a:buFont typeface="Arial" panose="020B0604020202020204" pitchFamily="34" charset="0"/>
              <a:buChar char="•"/>
            </a:pPr>
            <a:r>
              <a:rPr lang="es-ES" sz="1800" dirty="0">
                <a:latin typeface="Catamaran" panose="020B0604020202020204" charset="0"/>
                <a:cs typeface="Catamaran" panose="020B0604020202020204" charset="0"/>
              </a:rPr>
              <a:t>Conocer bien a la </a:t>
            </a:r>
            <a:r>
              <a:rPr lang="es-ES" sz="1800" b="1" dirty="0">
                <a:latin typeface="Catamaran" panose="020B0604020202020204" charset="0"/>
                <a:cs typeface="Catamaran" panose="020B0604020202020204" charset="0"/>
              </a:rPr>
              <a:t>población de estudio</a:t>
            </a:r>
          </a:p>
          <a:p>
            <a:pPr marL="285750" indent="-285750">
              <a:buFont typeface="Arial" panose="020B0604020202020204" pitchFamily="34" charset="0"/>
              <a:buChar char="•"/>
            </a:pPr>
            <a:r>
              <a:rPr lang="es-ES" sz="1800" dirty="0">
                <a:latin typeface="Catamaran" panose="020B0604020202020204" charset="0"/>
                <a:cs typeface="Catamaran" panose="020B0604020202020204" charset="0"/>
              </a:rPr>
              <a:t>Poner especial atención al </a:t>
            </a:r>
            <a:r>
              <a:rPr lang="es-ES" sz="1800" b="1" dirty="0">
                <a:latin typeface="Catamaran" panose="020B0604020202020204" charset="0"/>
                <a:cs typeface="Catamaran" panose="020B0604020202020204" charset="0"/>
              </a:rPr>
              <a:t>lenguaje de los sujetos</a:t>
            </a:r>
          </a:p>
          <a:p>
            <a:pPr marL="285750" indent="-285750">
              <a:buFont typeface="Arial" panose="020B0604020202020204" pitchFamily="34" charset="0"/>
              <a:buChar char="•"/>
            </a:pPr>
            <a:r>
              <a:rPr lang="es-ES" sz="1800" dirty="0">
                <a:latin typeface="Catamaran" panose="020B0604020202020204" charset="0"/>
                <a:cs typeface="Catamaran" panose="020B0604020202020204" charset="0"/>
              </a:rPr>
              <a:t>Revisar </a:t>
            </a:r>
            <a:r>
              <a:rPr lang="es-ES" sz="1800" b="1" dirty="0">
                <a:latin typeface="Catamaran" panose="020B0604020202020204" charset="0"/>
                <a:cs typeface="Catamaran" panose="020B0604020202020204" charset="0"/>
              </a:rPr>
              <a:t>preguntas existentes </a:t>
            </a:r>
            <a:r>
              <a:rPr lang="es-ES" sz="1800" dirty="0">
                <a:latin typeface="Catamaran" panose="020B0604020202020204" charset="0"/>
                <a:cs typeface="Catamaran" panose="020B0604020202020204" charset="0"/>
              </a:rPr>
              <a:t>(¿cómo se ha medido esto antes?)</a:t>
            </a:r>
          </a:p>
          <a:p>
            <a:pPr marL="285750" indent="-285750">
              <a:buFont typeface="Arial" panose="020B0604020202020204" pitchFamily="34" charset="0"/>
              <a:buChar char="•"/>
            </a:pPr>
            <a:r>
              <a:rPr lang="es-ES" sz="1800" dirty="0">
                <a:latin typeface="Catamaran" panose="020B0604020202020204" charset="0"/>
                <a:cs typeface="Catamaran" panose="020B0604020202020204" charset="0"/>
              </a:rPr>
              <a:t>Contemplar el error, crear </a:t>
            </a:r>
            <a:r>
              <a:rPr lang="es-ES" sz="1800" b="1" dirty="0">
                <a:latin typeface="Catamaran" panose="020B0604020202020204" charset="0"/>
                <a:cs typeface="Catamaran" panose="020B0604020202020204" charset="0"/>
              </a:rPr>
              <a:t>más de una pregunta por tópico</a:t>
            </a:r>
          </a:p>
          <a:p>
            <a:pPr marL="285750" indent="-285750">
              <a:buFont typeface="Arial" panose="020B0604020202020204" pitchFamily="34" charset="0"/>
              <a:buChar char="•"/>
            </a:pPr>
            <a:r>
              <a:rPr lang="es-ES" sz="1800" dirty="0">
                <a:latin typeface="Catamaran" panose="020B0604020202020204" charset="0"/>
                <a:cs typeface="Catamaran" panose="020B0604020202020204" charset="0"/>
              </a:rPr>
              <a:t>Cuidar la </a:t>
            </a:r>
            <a:r>
              <a:rPr lang="es-ES" sz="1800" b="1" dirty="0">
                <a:latin typeface="Catamaran" panose="020B0604020202020204" charset="0"/>
                <a:cs typeface="Catamaran" panose="020B0604020202020204" charset="0"/>
              </a:rPr>
              <a:t>deseabilidad social </a:t>
            </a:r>
            <a:r>
              <a:rPr lang="es-ES" sz="1800" dirty="0">
                <a:latin typeface="Catamaran" panose="020B0604020202020204" charset="0"/>
                <a:cs typeface="Catamaran" panose="020B0604020202020204" charset="0"/>
              </a:rPr>
              <a:t>de las alternativas (poner un ‘costo’ si son muy deseables, volverlas menos directas usando un yo generalizado - ej.: la gente como uno-, o ayudando a la legitimidad de opciones difíciles “hay personas que…”)</a:t>
            </a:r>
          </a:p>
          <a:p>
            <a:pPr marL="285750" indent="-285750">
              <a:buFont typeface="Arial" panose="020B0604020202020204" pitchFamily="34" charset="0"/>
              <a:buChar char="•"/>
            </a:pPr>
            <a:r>
              <a:rPr lang="es-ES" sz="1800" dirty="0">
                <a:latin typeface="Catamaran" panose="020B0604020202020204" charset="0"/>
                <a:cs typeface="Catamaran" panose="020B0604020202020204" charset="0"/>
              </a:rPr>
              <a:t>Evitar la </a:t>
            </a:r>
            <a:r>
              <a:rPr lang="es-ES" sz="1800" b="1" dirty="0">
                <a:latin typeface="Catamaran" panose="020B0604020202020204" charset="0"/>
                <a:cs typeface="Catamaran" panose="020B0604020202020204" charset="0"/>
              </a:rPr>
              <a:t>cristalización</a:t>
            </a:r>
            <a:r>
              <a:rPr lang="es-ES" sz="1800" dirty="0">
                <a:latin typeface="Catamaran" panose="020B0604020202020204" charset="0"/>
                <a:cs typeface="Catamaran" panose="020B0604020202020204" charset="0"/>
              </a:rPr>
              <a:t> de opiniones</a:t>
            </a:r>
          </a:p>
          <a:p>
            <a:pPr marL="285750" indent="-285750">
              <a:buFont typeface="Arial" panose="020B0604020202020204" pitchFamily="34" charset="0"/>
              <a:buChar char="•"/>
            </a:pPr>
            <a:r>
              <a:rPr lang="es-ES" sz="1800" dirty="0">
                <a:latin typeface="Catamaran" panose="020B0604020202020204" charset="0"/>
                <a:cs typeface="Catamaran" panose="020B0604020202020204" charset="0"/>
              </a:rPr>
              <a:t>Buscar alternativas </a:t>
            </a:r>
            <a:r>
              <a:rPr lang="es-ES" sz="1800" b="1" dirty="0">
                <a:latin typeface="Catamaran" panose="020B0604020202020204" charset="0"/>
                <a:cs typeface="Catamaran" panose="020B0604020202020204" charset="0"/>
              </a:rPr>
              <a:t>polares pero no extremas </a:t>
            </a:r>
            <a:r>
              <a:rPr lang="es-ES" sz="1800" dirty="0">
                <a:latin typeface="Catamaran" panose="020B0604020202020204" charset="0"/>
                <a:cs typeface="Catamaran" panose="020B0604020202020204" charset="0"/>
              </a:rPr>
              <a:t>(en formatos dicotómicos)</a:t>
            </a:r>
            <a:endParaRPr lang="es-CL" sz="1800" dirty="0">
              <a:latin typeface="Catamaran" panose="020B0604020202020204" charset="0"/>
              <a:cs typeface="Catamaran" panose="020B0604020202020204" charset="0"/>
            </a:endParaRPr>
          </a:p>
        </p:txBody>
      </p:sp>
    </p:spTree>
    <p:extLst>
      <p:ext uri="{BB962C8B-B14F-4D97-AF65-F5344CB8AC3E}">
        <p14:creationId xmlns:p14="http://schemas.microsoft.com/office/powerpoint/2010/main" val="335093790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48528180-050F-C81A-6D75-DB07BB38A3D4}"/>
              </a:ext>
            </a:extLst>
          </p:cNvPr>
          <p:cNvSpPr txBox="1"/>
          <p:nvPr/>
        </p:nvSpPr>
        <p:spPr>
          <a:xfrm>
            <a:off x="280988" y="285630"/>
            <a:ext cx="8382000" cy="4832092"/>
          </a:xfrm>
          <a:prstGeom prst="rect">
            <a:avLst/>
          </a:prstGeom>
          <a:noFill/>
        </p:spPr>
        <p:txBody>
          <a:bodyPr wrap="square">
            <a:spAutoFit/>
          </a:bodyPr>
          <a:lstStyle/>
          <a:p>
            <a:r>
              <a:rPr lang="es-ES" sz="2800" b="1" dirty="0">
                <a:latin typeface="Catamaran" panose="020B0604020202020204" charset="0"/>
                <a:cs typeface="Catamaran" panose="020B0604020202020204" charset="0"/>
              </a:rPr>
              <a:t>Cristalización: </a:t>
            </a:r>
          </a:p>
          <a:p>
            <a:endParaRPr lang="es-ES" sz="2800" b="1" dirty="0">
              <a:latin typeface="Catamaran" panose="020B0604020202020204" charset="0"/>
              <a:cs typeface="Catamaran" panose="020B0604020202020204" charset="0"/>
            </a:endParaRPr>
          </a:p>
          <a:p>
            <a:r>
              <a:rPr lang="es-ES" sz="2800" dirty="0">
                <a:latin typeface="Catamaran" panose="020B0604020202020204" charset="0"/>
                <a:cs typeface="Catamaran" panose="020B0604020202020204" charset="0"/>
              </a:rPr>
              <a:t>Frente a algunos temas las personas encuestadas no tienen realmente una opinión. Quizás incluso nunca se habían planteado el tema.</a:t>
            </a:r>
          </a:p>
          <a:p>
            <a:r>
              <a:rPr lang="es-ES" sz="2800" dirty="0">
                <a:latin typeface="Catamaran" panose="020B0604020202020204" charset="0"/>
                <a:cs typeface="Catamaran" panose="020B0604020202020204" charset="0"/>
              </a:rPr>
              <a:t>No obstante, si se les pregunta sobre ello, las personas mayoritariamente construirán una respuesta.</a:t>
            </a:r>
          </a:p>
          <a:p>
            <a:endParaRPr lang="es-ES" sz="2800" dirty="0">
              <a:latin typeface="Catamaran" panose="020B0604020202020204" charset="0"/>
              <a:cs typeface="Catamaran" panose="020B0604020202020204" charset="0"/>
            </a:endParaRPr>
          </a:p>
          <a:p>
            <a:pPr marL="457200" indent="-457200">
              <a:buFont typeface="Wingdings" panose="05000000000000000000" pitchFamily="2" charset="2"/>
              <a:buChar char="à"/>
            </a:pPr>
            <a:r>
              <a:rPr lang="es-ES" sz="2800" dirty="0">
                <a:latin typeface="Catamaran" panose="020B0604020202020204" charset="0"/>
                <a:cs typeface="Catamaran" panose="020B0604020202020204" charset="0"/>
                <a:sym typeface="Wingdings" panose="05000000000000000000" pitchFamily="2" charset="2"/>
              </a:rPr>
              <a:t>Crear una opinión donde no la hay:</a:t>
            </a:r>
          </a:p>
          <a:p>
            <a:pPr marL="514350" indent="-514350">
              <a:buAutoNum type="alphaLcParenR"/>
            </a:pPr>
            <a:r>
              <a:rPr lang="es-ES" sz="2800" dirty="0">
                <a:latin typeface="Catamaran" panose="020B0604020202020204" charset="0"/>
                <a:cs typeface="Catamaran" panose="020B0604020202020204" charset="0"/>
                <a:sym typeface="Wingdings" panose="05000000000000000000" pitchFamily="2" charset="2"/>
              </a:rPr>
              <a:t>Nivel de satisfacción sexual con la pareja</a:t>
            </a:r>
          </a:p>
          <a:p>
            <a:pPr marL="514350" indent="-514350">
              <a:buAutoNum type="alphaLcParenR"/>
            </a:pPr>
            <a:r>
              <a:rPr lang="es-ES" sz="2800" dirty="0">
                <a:latin typeface="Catamaran" panose="020B0604020202020204" charset="0"/>
                <a:cs typeface="Catamaran" panose="020B0604020202020204" charset="0"/>
                <a:sym typeface="Wingdings" panose="05000000000000000000" pitchFamily="2" charset="2"/>
              </a:rPr>
              <a:t>Nivel de incertidumbre ante la muerte propia</a:t>
            </a:r>
            <a:endParaRPr lang="es-CL" sz="2800" dirty="0">
              <a:latin typeface="Catamaran" panose="020B0604020202020204" charset="0"/>
              <a:cs typeface="Catamaran" panose="020B0604020202020204" charset="0"/>
            </a:endParaRPr>
          </a:p>
        </p:txBody>
      </p:sp>
    </p:spTree>
    <p:extLst>
      <p:ext uri="{BB962C8B-B14F-4D97-AF65-F5344CB8AC3E}">
        <p14:creationId xmlns:p14="http://schemas.microsoft.com/office/powerpoint/2010/main" val="111496828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34"/>
          <p:cNvSpPr txBox="1">
            <a:spLocks noGrp="1"/>
          </p:cNvSpPr>
          <p:nvPr>
            <p:ph type="title"/>
          </p:nvPr>
        </p:nvSpPr>
        <p:spPr>
          <a:xfrm>
            <a:off x="126786" y="452"/>
            <a:ext cx="8890427" cy="1160269"/>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600" dirty="0"/>
              <a:t>e) </a:t>
            </a:r>
            <a:r>
              <a:rPr lang="en" sz="3600" b="1" dirty="0"/>
              <a:t>Orden y longitud </a:t>
            </a:r>
            <a:r>
              <a:rPr lang="en" sz="3600" dirty="0"/>
              <a:t>del cuestionario</a:t>
            </a:r>
            <a:endParaRPr sz="3600" dirty="0"/>
          </a:p>
        </p:txBody>
      </p:sp>
      <p:cxnSp>
        <p:nvCxnSpPr>
          <p:cNvPr id="231" name="Google Shape;231;p34"/>
          <p:cNvCxnSpPr>
            <a:cxnSpLocks/>
          </p:cNvCxnSpPr>
          <p:nvPr/>
        </p:nvCxnSpPr>
        <p:spPr>
          <a:xfrm>
            <a:off x="4985614" y="1422658"/>
            <a:ext cx="3024045" cy="0"/>
          </a:xfrm>
          <a:prstGeom prst="straightConnector1">
            <a:avLst/>
          </a:prstGeom>
          <a:noFill/>
          <a:ln w="38100" cap="flat" cmpd="sng">
            <a:solidFill>
              <a:schemeClr val="lt2"/>
            </a:solidFill>
            <a:prstDash val="solid"/>
            <a:round/>
            <a:headEnd type="none" w="med" len="med"/>
            <a:tailEnd type="none" w="med" len="med"/>
          </a:ln>
        </p:spPr>
      </p:cxnSp>
      <p:sp>
        <p:nvSpPr>
          <p:cNvPr id="4" name="CuadroTexto 3">
            <a:extLst>
              <a:ext uri="{FF2B5EF4-FFF2-40B4-BE49-F238E27FC236}">
                <a16:creationId xmlns:a16="http://schemas.microsoft.com/office/drawing/2014/main" id="{82C82DB8-9A1F-7BF8-DC43-CBB5146600D3}"/>
              </a:ext>
            </a:extLst>
          </p:cNvPr>
          <p:cNvSpPr txBox="1"/>
          <p:nvPr/>
        </p:nvSpPr>
        <p:spPr>
          <a:xfrm>
            <a:off x="1059440" y="1074996"/>
            <a:ext cx="6525491" cy="3785652"/>
          </a:xfrm>
          <a:prstGeom prst="rect">
            <a:avLst/>
          </a:prstGeom>
          <a:noFill/>
        </p:spPr>
        <p:txBody>
          <a:bodyPr wrap="square" rtlCol="0">
            <a:spAutoFit/>
          </a:bodyPr>
          <a:lstStyle/>
          <a:p>
            <a:r>
              <a:rPr lang="es-ES" sz="2000" b="1" dirty="0">
                <a:latin typeface="Catamaran" panose="020B0604020202020204" charset="0"/>
                <a:cs typeface="Catamaran" panose="020B0604020202020204" charset="0"/>
              </a:rPr>
              <a:t>➢ Presentación del cuestionario</a:t>
            </a:r>
          </a:p>
          <a:p>
            <a:pPr marL="285750" indent="-285750">
              <a:buFont typeface="Arial" panose="020B0604020202020204" pitchFamily="34" charset="0"/>
              <a:buChar char="•"/>
            </a:pPr>
            <a:r>
              <a:rPr lang="es-ES" sz="2000" dirty="0">
                <a:latin typeface="Catamaran" panose="020B0604020202020204" charset="0"/>
                <a:cs typeface="Catamaran" panose="020B0604020202020204" charset="0"/>
              </a:rPr>
              <a:t>Indicar el para qué, la institución</a:t>
            </a:r>
          </a:p>
          <a:p>
            <a:pPr marL="285750" indent="-285750">
              <a:buFont typeface="Arial" panose="020B0604020202020204" pitchFamily="34" charset="0"/>
              <a:buChar char="•"/>
            </a:pPr>
            <a:r>
              <a:rPr lang="es-ES" sz="2000" dirty="0">
                <a:latin typeface="Catamaran" panose="020B0604020202020204" charset="0"/>
                <a:cs typeface="Catamaran" panose="020B0604020202020204" charset="0"/>
              </a:rPr>
              <a:t>Aclarar condiciones. Cuidar temas éticos (confidencialidad)</a:t>
            </a:r>
          </a:p>
          <a:p>
            <a:endParaRPr lang="es-ES" sz="2000" b="1" dirty="0">
              <a:latin typeface="Catamaran" panose="020B0604020202020204" charset="0"/>
              <a:cs typeface="Catamaran" panose="020B0604020202020204" charset="0"/>
            </a:endParaRPr>
          </a:p>
          <a:p>
            <a:r>
              <a:rPr lang="es-ES" sz="2000" b="1" dirty="0">
                <a:latin typeface="Catamaran" panose="020B0604020202020204" charset="0"/>
                <a:cs typeface="Catamaran" panose="020B0604020202020204" charset="0"/>
              </a:rPr>
              <a:t>➢ Lógica de orden</a:t>
            </a:r>
          </a:p>
          <a:p>
            <a:pPr marL="285750" indent="-285750">
              <a:buFont typeface="Arial" panose="020B0604020202020204" pitchFamily="34" charset="0"/>
              <a:buChar char="•"/>
            </a:pPr>
            <a:r>
              <a:rPr lang="es-ES" sz="2000" dirty="0">
                <a:latin typeface="Catamaran" panose="020B0604020202020204" charset="0"/>
                <a:cs typeface="Catamaran" panose="020B0604020202020204" charset="0"/>
              </a:rPr>
              <a:t>Lógica del embudo (de lo más simple a lo más complejo)</a:t>
            </a:r>
          </a:p>
          <a:p>
            <a:pPr marL="285750" indent="-285750">
              <a:buFont typeface="Arial" panose="020B0604020202020204" pitchFamily="34" charset="0"/>
              <a:buChar char="•"/>
            </a:pPr>
            <a:r>
              <a:rPr lang="es-ES" sz="2000" dirty="0">
                <a:latin typeface="Catamaran" panose="020B0604020202020204" charset="0"/>
                <a:cs typeface="Catamaran" panose="020B0604020202020204" charset="0"/>
              </a:rPr>
              <a:t>Tematizar ítems (agrupar por tema): Inicio Bloque datos sociodemográficos</a:t>
            </a:r>
          </a:p>
          <a:p>
            <a:pPr marL="285750" indent="-285750">
              <a:buFont typeface="Arial" panose="020B0604020202020204" pitchFamily="34" charset="0"/>
              <a:buChar char="•"/>
            </a:pPr>
            <a:r>
              <a:rPr lang="es-ES" sz="2000" dirty="0">
                <a:latin typeface="Catamaran" panose="020B0604020202020204" charset="0"/>
                <a:cs typeface="Catamaran" panose="020B0604020202020204" charset="0"/>
              </a:rPr>
              <a:t>Evitar el ‘response set’ (variar formatos de respuesta)</a:t>
            </a:r>
          </a:p>
          <a:p>
            <a:pPr marL="285750" indent="-285750">
              <a:buFont typeface="Arial" panose="020B0604020202020204" pitchFamily="34" charset="0"/>
              <a:buChar char="•"/>
            </a:pPr>
            <a:r>
              <a:rPr lang="es-ES" sz="2000" dirty="0">
                <a:latin typeface="Catamaran" panose="020B0604020202020204" charset="0"/>
                <a:cs typeface="Catamaran" panose="020B0604020202020204" charset="0"/>
              </a:rPr>
              <a:t>Cuidar el ‘efecto de halo’ (evitar que una pregunta condicione a las otras)</a:t>
            </a:r>
            <a:endParaRPr lang="es-CL" sz="2000" dirty="0">
              <a:latin typeface="Catamaran" panose="020B0604020202020204" charset="0"/>
              <a:cs typeface="Catamaran" panose="020B0604020202020204" charset="0"/>
            </a:endParaRPr>
          </a:p>
        </p:txBody>
      </p:sp>
    </p:spTree>
    <p:extLst>
      <p:ext uri="{BB962C8B-B14F-4D97-AF65-F5344CB8AC3E}">
        <p14:creationId xmlns:p14="http://schemas.microsoft.com/office/powerpoint/2010/main" val="275430043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cxnSp>
        <p:nvCxnSpPr>
          <p:cNvPr id="231" name="Google Shape;231;p34"/>
          <p:cNvCxnSpPr>
            <a:cxnSpLocks/>
          </p:cNvCxnSpPr>
          <p:nvPr/>
        </p:nvCxnSpPr>
        <p:spPr>
          <a:xfrm>
            <a:off x="4985614" y="1422658"/>
            <a:ext cx="3024045" cy="0"/>
          </a:xfrm>
          <a:prstGeom prst="straightConnector1">
            <a:avLst/>
          </a:prstGeom>
          <a:noFill/>
          <a:ln w="38100" cap="flat" cmpd="sng">
            <a:solidFill>
              <a:schemeClr val="lt2"/>
            </a:solidFill>
            <a:prstDash val="solid"/>
            <a:round/>
            <a:headEnd type="none" w="med" len="med"/>
            <a:tailEnd type="none" w="med" len="med"/>
          </a:ln>
        </p:spPr>
      </p:cxnSp>
      <p:sp>
        <p:nvSpPr>
          <p:cNvPr id="2" name="CuadroTexto 1">
            <a:extLst>
              <a:ext uri="{FF2B5EF4-FFF2-40B4-BE49-F238E27FC236}">
                <a16:creationId xmlns:a16="http://schemas.microsoft.com/office/drawing/2014/main" id="{66634EC2-759E-5D64-49E2-41CBC7FE1D2F}"/>
              </a:ext>
            </a:extLst>
          </p:cNvPr>
          <p:cNvSpPr txBox="1"/>
          <p:nvPr/>
        </p:nvSpPr>
        <p:spPr>
          <a:xfrm>
            <a:off x="1059440" y="1074996"/>
            <a:ext cx="6525491" cy="3785652"/>
          </a:xfrm>
          <a:prstGeom prst="rect">
            <a:avLst/>
          </a:prstGeom>
          <a:noFill/>
        </p:spPr>
        <p:txBody>
          <a:bodyPr wrap="square" rtlCol="0">
            <a:spAutoFit/>
          </a:bodyPr>
          <a:lstStyle/>
          <a:p>
            <a:r>
              <a:rPr lang="es-ES" sz="2400" b="1" dirty="0">
                <a:latin typeface="Catamaran" panose="020B0604020202020204" charset="0"/>
                <a:cs typeface="Catamaran" panose="020B0604020202020204" charset="0"/>
              </a:rPr>
              <a:t>➢ Cierre</a:t>
            </a:r>
          </a:p>
          <a:p>
            <a:r>
              <a:rPr lang="es-ES" sz="2400" dirty="0">
                <a:latin typeface="Catamaran" panose="020B0604020202020204" charset="0"/>
                <a:cs typeface="Catamaran" panose="020B0604020202020204" charset="0"/>
              </a:rPr>
              <a:t>• Momento de preguntas complejas</a:t>
            </a:r>
          </a:p>
          <a:p>
            <a:r>
              <a:rPr lang="es-ES" sz="2400" dirty="0">
                <a:latin typeface="Catamaran" panose="020B0604020202020204" charset="0"/>
                <a:cs typeface="Catamaran" panose="020B0604020202020204" charset="0"/>
              </a:rPr>
              <a:t>• Cuidado con ser amenazantes (intromisión) </a:t>
            </a:r>
          </a:p>
          <a:p>
            <a:r>
              <a:rPr lang="es-ES" sz="2400" dirty="0">
                <a:latin typeface="Catamaran" panose="020B0604020202020204" charset="0"/>
                <a:cs typeface="Catamaran" panose="020B0604020202020204" charset="0"/>
              </a:rPr>
              <a:t>• Siempre agradecer</a:t>
            </a:r>
          </a:p>
          <a:p>
            <a:endParaRPr lang="es-ES" sz="2400" dirty="0">
              <a:latin typeface="Catamaran" panose="020B0604020202020204" charset="0"/>
              <a:cs typeface="Catamaran" panose="020B0604020202020204" charset="0"/>
            </a:endParaRPr>
          </a:p>
          <a:p>
            <a:r>
              <a:rPr lang="es-ES" sz="2400" b="1" dirty="0">
                <a:latin typeface="Catamaran" panose="020B0604020202020204" charset="0"/>
                <a:cs typeface="Catamaran" panose="020B0604020202020204" charset="0"/>
              </a:rPr>
              <a:t>➢ Longitud</a:t>
            </a:r>
          </a:p>
          <a:p>
            <a:r>
              <a:rPr lang="es-ES" sz="2400" dirty="0">
                <a:latin typeface="Catamaran" panose="020B0604020202020204" charset="0"/>
                <a:cs typeface="Catamaran" panose="020B0604020202020204" charset="0"/>
              </a:rPr>
              <a:t>• Siempre menos es mejor (30 min. máximo)</a:t>
            </a:r>
          </a:p>
          <a:p>
            <a:r>
              <a:rPr lang="es-ES" sz="2400" dirty="0">
                <a:latin typeface="Catamaran" panose="020B0604020202020204" charset="0"/>
                <a:cs typeface="Catamaran" panose="020B0604020202020204" charset="0"/>
              </a:rPr>
              <a:t>• Considerar el cansancio de los sujetos</a:t>
            </a:r>
          </a:p>
          <a:p>
            <a:r>
              <a:rPr lang="es-ES" sz="2400" dirty="0">
                <a:latin typeface="Catamaran" panose="020B0604020202020204" charset="0"/>
                <a:cs typeface="Catamaran" panose="020B0604020202020204" charset="0"/>
              </a:rPr>
              <a:t>• La longitud depende del formato (</a:t>
            </a:r>
            <a:r>
              <a:rPr lang="es-ES" sz="2400" dirty="0" err="1">
                <a:latin typeface="Catamaran" panose="020B0604020202020204" charset="0"/>
                <a:cs typeface="Catamaran" panose="020B0604020202020204" charset="0"/>
              </a:rPr>
              <a:t>ej</a:t>
            </a:r>
            <a:r>
              <a:rPr lang="es-ES" sz="2400" dirty="0">
                <a:latin typeface="Catamaran" panose="020B0604020202020204" charset="0"/>
                <a:cs typeface="Catamaran" panose="020B0604020202020204" charset="0"/>
              </a:rPr>
              <a:t>: formato telefónico exige más brevedad)</a:t>
            </a:r>
            <a:endParaRPr lang="es-CL" sz="2400" dirty="0">
              <a:latin typeface="Catamaran" panose="020B0604020202020204" charset="0"/>
              <a:cs typeface="Catamaran" panose="020B0604020202020204" charset="0"/>
            </a:endParaRPr>
          </a:p>
        </p:txBody>
      </p:sp>
    </p:spTree>
    <p:extLst>
      <p:ext uri="{BB962C8B-B14F-4D97-AF65-F5344CB8AC3E}">
        <p14:creationId xmlns:p14="http://schemas.microsoft.com/office/powerpoint/2010/main" val="205051206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34"/>
          <p:cNvSpPr txBox="1">
            <a:spLocks noGrp="1"/>
          </p:cNvSpPr>
          <p:nvPr>
            <p:ph type="title"/>
          </p:nvPr>
        </p:nvSpPr>
        <p:spPr>
          <a:xfrm>
            <a:off x="126786" y="452"/>
            <a:ext cx="8890427" cy="1160269"/>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600" dirty="0"/>
              <a:t>f) Formato de aplicación, pre-test y trabajo de campo</a:t>
            </a:r>
            <a:endParaRPr sz="3600" dirty="0"/>
          </a:p>
        </p:txBody>
      </p:sp>
      <p:cxnSp>
        <p:nvCxnSpPr>
          <p:cNvPr id="231" name="Google Shape;231;p34"/>
          <p:cNvCxnSpPr>
            <a:cxnSpLocks/>
          </p:cNvCxnSpPr>
          <p:nvPr/>
        </p:nvCxnSpPr>
        <p:spPr>
          <a:xfrm>
            <a:off x="4985614" y="1422658"/>
            <a:ext cx="3024045" cy="0"/>
          </a:xfrm>
          <a:prstGeom prst="straightConnector1">
            <a:avLst/>
          </a:prstGeom>
          <a:noFill/>
          <a:ln w="38100" cap="flat" cmpd="sng">
            <a:solidFill>
              <a:schemeClr val="lt2"/>
            </a:solidFill>
            <a:prstDash val="solid"/>
            <a:round/>
            <a:headEnd type="none" w="med" len="med"/>
            <a:tailEnd type="none" w="med" len="med"/>
          </a:ln>
        </p:spPr>
      </p:cxnSp>
      <p:sp>
        <p:nvSpPr>
          <p:cNvPr id="4" name="CuadroTexto 3">
            <a:extLst>
              <a:ext uri="{FF2B5EF4-FFF2-40B4-BE49-F238E27FC236}">
                <a16:creationId xmlns:a16="http://schemas.microsoft.com/office/drawing/2014/main" id="{82C82DB8-9A1F-7BF8-DC43-CBB5146600D3}"/>
              </a:ext>
            </a:extLst>
          </p:cNvPr>
          <p:cNvSpPr txBox="1"/>
          <p:nvPr/>
        </p:nvSpPr>
        <p:spPr>
          <a:xfrm>
            <a:off x="359353" y="1160721"/>
            <a:ext cx="4436485" cy="3970318"/>
          </a:xfrm>
          <a:prstGeom prst="rect">
            <a:avLst/>
          </a:prstGeom>
          <a:noFill/>
        </p:spPr>
        <p:txBody>
          <a:bodyPr wrap="square" rtlCol="0">
            <a:spAutoFit/>
          </a:bodyPr>
          <a:lstStyle/>
          <a:p>
            <a:r>
              <a:rPr lang="es-ES" sz="1800" b="1" dirty="0">
                <a:latin typeface="Catamaran" panose="020B0604020202020204" charset="0"/>
                <a:cs typeface="Catamaran" panose="020B0604020202020204" charset="0"/>
              </a:rPr>
              <a:t>➢ Definir formato de aplicación</a:t>
            </a:r>
          </a:p>
          <a:p>
            <a:r>
              <a:rPr lang="es-ES" sz="1800" dirty="0">
                <a:latin typeface="Catamaran" panose="020B0604020202020204" charset="0"/>
                <a:cs typeface="Catamaran" panose="020B0604020202020204" charset="0"/>
              </a:rPr>
              <a:t>• Entrevista cara a cara (papel o Tablet (CAPI: </a:t>
            </a:r>
            <a:r>
              <a:rPr lang="es-ES" sz="1800" dirty="0" err="1">
                <a:latin typeface="Catamaran" panose="020B0604020202020204" charset="0"/>
                <a:cs typeface="Catamaran" panose="020B0604020202020204" charset="0"/>
              </a:rPr>
              <a:t>Computer-Assisted</a:t>
            </a:r>
            <a:r>
              <a:rPr lang="es-ES" sz="1800" dirty="0">
                <a:latin typeface="Catamaran" panose="020B0604020202020204" charset="0"/>
                <a:cs typeface="Catamaran" panose="020B0604020202020204" charset="0"/>
              </a:rPr>
              <a:t> Personal </a:t>
            </a:r>
            <a:r>
              <a:rPr lang="es-ES" sz="1800" dirty="0" err="1">
                <a:latin typeface="Catamaran" panose="020B0604020202020204" charset="0"/>
                <a:cs typeface="Catamaran" panose="020B0604020202020204" charset="0"/>
              </a:rPr>
              <a:t>Interviewing</a:t>
            </a:r>
            <a:r>
              <a:rPr lang="es-ES" sz="1800" dirty="0">
                <a:latin typeface="Catamaran" panose="020B0604020202020204" charset="0"/>
                <a:cs typeface="Catamaran" panose="020B0604020202020204" charset="0"/>
              </a:rPr>
              <a:t>)</a:t>
            </a:r>
          </a:p>
          <a:p>
            <a:r>
              <a:rPr lang="es-ES" sz="1800" dirty="0">
                <a:latin typeface="Catamaran" panose="020B0604020202020204" charset="0"/>
                <a:cs typeface="Catamaran" panose="020B0604020202020204" charset="0"/>
              </a:rPr>
              <a:t>• Entrevista telefónica: CATI (</a:t>
            </a:r>
            <a:r>
              <a:rPr lang="es-ES" sz="1800" dirty="0" err="1">
                <a:latin typeface="Catamaran" panose="020B0604020202020204" charset="0"/>
                <a:cs typeface="Catamaran" panose="020B0604020202020204" charset="0"/>
              </a:rPr>
              <a:t>Computer-Assisted</a:t>
            </a:r>
            <a:r>
              <a:rPr lang="es-ES" sz="1800" dirty="0">
                <a:latin typeface="Catamaran" panose="020B0604020202020204" charset="0"/>
                <a:cs typeface="Catamaran" panose="020B0604020202020204" charset="0"/>
              </a:rPr>
              <a:t> </a:t>
            </a:r>
            <a:r>
              <a:rPr lang="es-ES" sz="1800" dirty="0" err="1">
                <a:latin typeface="Catamaran" panose="020B0604020202020204" charset="0"/>
                <a:cs typeface="Catamaran" panose="020B0604020202020204" charset="0"/>
              </a:rPr>
              <a:t>Telephone</a:t>
            </a:r>
            <a:r>
              <a:rPr lang="es-ES" sz="1800" dirty="0">
                <a:latin typeface="Catamaran" panose="020B0604020202020204" charset="0"/>
                <a:cs typeface="Catamaran" panose="020B0604020202020204" charset="0"/>
              </a:rPr>
              <a:t> Interview); IVR (Interactive </a:t>
            </a:r>
            <a:r>
              <a:rPr lang="es-ES" sz="1800" dirty="0" err="1">
                <a:latin typeface="Catamaran" panose="020B0604020202020204" charset="0"/>
                <a:cs typeface="Catamaran" panose="020B0604020202020204" charset="0"/>
              </a:rPr>
              <a:t>Voice</a:t>
            </a:r>
            <a:r>
              <a:rPr lang="es-ES" sz="1800" dirty="0">
                <a:latin typeface="Catamaran" panose="020B0604020202020204" charset="0"/>
                <a:cs typeface="Catamaran" panose="020B0604020202020204" charset="0"/>
              </a:rPr>
              <a:t> Response).</a:t>
            </a:r>
          </a:p>
          <a:p>
            <a:endParaRPr lang="es-ES" sz="1800" dirty="0">
              <a:latin typeface="Catamaran" panose="020B0604020202020204" charset="0"/>
              <a:cs typeface="Catamaran" panose="020B0604020202020204" charset="0"/>
            </a:endParaRPr>
          </a:p>
          <a:p>
            <a:r>
              <a:rPr lang="es-ES" sz="1800" dirty="0">
                <a:latin typeface="Catamaran" panose="020B0604020202020204" charset="0"/>
                <a:cs typeface="Catamaran" panose="020B0604020202020204" charset="0"/>
              </a:rPr>
              <a:t>• Cuestionario autoadministrado (papel –online, CAWI: </a:t>
            </a:r>
            <a:r>
              <a:rPr lang="es-ES" sz="1800" dirty="0" err="1">
                <a:latin typeface="Catamaran" panose="020B0604020202020204" charset="0"/>
                <a:cs typeface="Catamaran" panose="020B0604020202020204" charset="0"/>
              </a:rPr>
              <a:t>Computer-Assisted</a:t>
            </a:r>
            <a:r>
              <a:rPr lang="es-ES" sz="1800" dirty="0">
                <a:latin typeface="Catamaran" panose="020B0604020202020204" charset="0"/>
                <a:cs typeface="Catamaran" panose="020B0604020202020204" charset="0"/>
              </a:rPr>
              <a:t> Web </a:t>
            </a:r>
            <a:r>
              <a:rPr lang="es-ES" sz="1800" dirty="0" err="1">
                <a:latin typeface="Catamaran" panose="020B0604020202020204" charset="0"/>
                <a:cs typeface="Catamaran" panose="020B0604020202020204" charset="0"/>
              </a:rPr>
              <a:t>Interviewing</a:t>
            </a:r>
            <a:r>
              <a:rPr lang="es-ES" sz="1800" dirty="0">
                <a:latin typeface="Catamaran" panose="020B0604020202020204" charset="0"/>
                <a:cs typeface="Catamaran" panose="020B0604020202020204" charset="0"/>
              </a:rPr>
              <a:t>)</a:t>
            </a:r>
          </a:p>
          <a:p>
            <a:endParaRPr lang="es-ES" sz="1800" dirty="0">
              <a:latin typeface="Catamaran" panose="020B0604020202020204" charset="0"/>
              <a:cs typeface="Catamaran" panose="020B0604020202020204" charset="0"/>
            </a:endParaRPr>
          </a:p>
          <a:p>
            <a:r>
              <a:rPr lang="es-ES" sz="1800" b="1" dirty="0">
                <a:latin typeface="Catamaran" panose="020B0604020202020204" charset="0"/>
                <a:cs typeface="Catamaran" panose="020B0604020202020204" charset="0"/>
              </a:rPr>
              <a:t>➢ Planificar trabajo de campo</a:t>
            </a:r>
          </a:p>
          <a:p>
            <a:r>
              <a:rPr lang="es-ES" sz="1800" dirty="0">
                <a:latin typeface="Catamaran" panose="020B0604020202020204" charset="0"/>
                <a:cs typeface="Catamaran" panose="020B0604020202020204" charset="0"/>
              </a:rPr>
              <a:t>• Formar a los encuestadores (si aplica)</a:t>
            </a:r>
          </a:p>
          <a:p>
            <a:endParaRPr lang="es-ES" sz="1800" dirty="0">
              <a:latin typeface="Catamaran" panose="020B0604020202020204" charset="0"/>
              <a:cs typeface="Catamaran" panose="020B0604020202020204" charset="0"/>
            </a:endParaRPr>
          </a:p>
        </p:txBody>
      </p:sp>
      <p:pic>
        <p:nvPicPr>
          <p:cNvPr id="3" name="Imagen 2">
            <a:extLst>
              <a:ext uri="{FF2B5EF4-FFF2-40B4-BE49-F238E27FC236}">
                <a16:creationId xmlns:a16="http://schemas.microsoft.com/office/drawing/2014/main" id="{48D30AB6-D792-28AE-9E2E-30AE2ECB0AE8}"/>
              </a:ext>
            </a:extLst>
          </p:cNvPr>
          <p:cNvPicPr>
            <a:picLocks noChangeAspect="1"/>
          </p:cNvPicPr>
          <p:nvPr/>
        </p:nvPicPr>
        <p:blipFill rotWithShape="1">
          <a:blip r:embed="rId3"/>
          <a:srcRect l="8519" t="25926" r="36358" b="18065"/>
          <a:stretch/>
        </p:blipFill>
        <p:spPr>
          <a:xfrm>
            <a:off x="4686298" y="1540005"/>
            <a:ext cx="4504218" cy="3051044"/>
          </a:xfrm>
          <a:prstGeom prst="rect">
            <a:avLst/>
          </a:prstGeom>
        </p:spPr>
      </p:pic>
    </p:spTree>
    <p:extLst>
      <p:ext uri="{BB962C8B-B14F-4D97-AF65-F5344CB8AC3E}">
        <p14:creationId xmlns:p14="http://schemas.microsoft.com/office/powerpoint/2010/main" val="410813253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n 8">
            <a:extLst>
              <a:ext uri="{FF2B5EF4-FFF2-40B4-BE49-F238E27FC236}">
                <a16:creationId xmlns:a16="http://schemas.microsoft.com/office/drawing/2014/main" id="{E1068926-C7D9-79BC-B129-A0D9EA72DA5D}"/>
              </a:ext>
            </a:extLst>
          </p:cNvPr>
          <p:cNvPicPr>
            <a:picLocks noChangeAspect="1"/>
          </p:cNvPicPr>
          <p:nvPr/>
        </p:nvPicPr>
        <p:blipFill>
          <a:blip r:embed="rId2"/>
          <a:stretch>
            <a:fillRect/>
          </a:stretch>
        </p:blipFill>
        <p:spPr>
          <a:xfrm>
            <a:off x="1038208" y="-174901"/>
            <a:ext cx="7186630" cy="1486187"/>
          </a:xfrm>
          <a:prstGeom prst="rect">
            <a:avLst/>
          </a:prstGeom>
        </p:spPr>
      </p:pic>
      <p:pic>
        <p:nvPicPr>
          <p:cNvPr id="11" name="Imagen 10">
            <a:extLst>
              <a:ext uri="{FF2B5EF4-FFF2-40B4-BE49-F238E27FC236}">
                <a16:creationId xmlns:a16="http://schemas.microsoft.com/office/drawing/2014/main" id="{92E7680D-49A0-C11E-6C76-7A6C72107B8C}"/>
              </a:ext>
            </a:extLst>
          </p:cNvPr>
          <p:cNvPicPr>
            <a:picLocks noChangeAspect="1"/>
          </p:cNvPicPr>
          <p:nvPr/>
        </p:nvPicPr>
        <p:blipFill>
          <a:blip r:embed="rId3"/>
          <a:stretch>
            <a:fillRect/>
          </a:stretch>
        </p:blipFill>
        <p:spPr>
          <a:xfrm>
            <a:off x="1038208" y="853074"/>
            <a:ext cx="7196137" cy="2065752"/>
          </a:xfrm>
          <a:prstGeom prst="rect">
            <a:avLst/>
          </a:prstGeom>
        </p:spPr>
      </p:pic>
      <p:pic>
        <p:nvPicPr>
          <p:cNvPr id="15" name="Imagen 14">
            <a:extLst>
              <a:ext uri="{FF2B5EF4-FFF2-40B4-BE49-F238E27FC236}">
                <a16:creationId xmlns:a16="http://schemas.microsoft.com/office/drawing/2014/main" id="{2FD2BA18-0F48-22A3-8F38-E9B2B50C978E}"/>
              </a:ext>
            </a:extLst>
          </p:cNvPr>
          <p:cNvPicPr>
            <a:picLocks noChangeAspect="1"/>
          </p:cNvPicPr>
          <p:nvPr/>
        </p:nvPicPr>
        <p:blipFill>
          <a:blip r:embed="rId4"/>
          <a:stretch>
            <a:fillRect/>
          </a:stretch>
        </p:blipFill>
        <p:spPr>
          <a:xfrm>
            <a:off x="3228037" y="2496986"/>
            <a:ext cx="2834625" cy="2670457"/>
          </a:xfrm>
          <a:prstGeom prst="rect">
            <a:avLst/>
          </a:prstGeom>
        </p:spPr>
      </p:pic>
    </p:spTree>
    <p:extLst>
      <p:ext uri="{BB962C8B-B14F-4D97-AF65-F5344CB8AC3E}">
        <p14:creationId xmlns:p14="http://schemas.microsoft.com/office/powerpoint/2010/main" val="29224353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33"/>
          <p:cNvSpPr/>
          <p:nvPr/>
        </p:nvSpPr>
        <p:spPr>
          <a:xfrm>
            <a:off x="3638100" y="1262225"/>
            <a:ext cx="1867800" cy="1110000"/>
          </a:xfrm>
          <a:prstGeom prst="roundRect">
            <a:avLst>
              <a:gd name="adj" fmla="val 50000"/>
            </a:avLst>
          </a:prstGeom>
          <a:noFill/>
          <a:ln w="381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221" name="Google Shape;221;p33"/>
          <p:cNvSpPr txBox="1">
            <a:spLocks noGrp="1"/>
          </p:cNvSpPr>
          <p:nvPr>
            <p:ph type="title"/>
          </p:nvPr>
        </p:nvSpPr>
        <p:spPr>
          <a:xfrm>
            <a:off x="213360" y="2933701"/>
            <a:ext cx="8846820" cy="1203959"/>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CL" sz="3600" dirty="0"/>
              <a:t>Instrumentos básicos de </a:t>
            </a:r>
            <a:r>
              <a:rPr lang="es-CL" sz="3600" b="1" dirty="0"/>
              <a:t>producción de información</a:t>
            </a:r>
            <a:r>
              <a:rPr lang="es-CL" sz="3600" dirty="0"/>
              <a:t> por </a:t>
            </a:r>
            <a:r>
              <a:rPr lang="es-CL" sz="3600" b="1" dirty="0"/>
              <a:t>encuestas</a:t>
            </a:r>
            <a:r>
              <a:rPr lang="es-CL" sz="3600" dirty="0"/>
              <a:t>: </a:t>
            </a:r>
            <a:r>
              <a:rPr lang="es-CL" sz="3600" b="1" dirty="0"/>
              <a:t>cuestionarios, índices </a:t>
            </a:r>
            <a:r>
              <a:rPr lang="es-CL" sz="3600" dirty="0"/>
              <a:t>y </a:t>
            </a:r>
            <a:r>
              <a:rPr lang="es-CL" sz="3600" b="1" dirty="0"/>
              <a:t>escalas</a:t>
            </a:r>
            <a:endParaRPr sz="3600" b="1" dirty="0"/>
          </a:p>
        </p:txBody>
      </p:sp>
      <p:sp>
        <p:nvSpPr>
          <p:cNvPr id="222" name="Google Shape;222;p33"/>
          <p:cNvSpPr txBox="1">
            <a:spLocks noGrp="1"/>
          </p:cNvSpPr>
          <p:nvPr>
            <p:ph type="title" idx="2"/>
          </p:nvPr>
        </p:nvSpPr>
        <p:spPr>
          <a:xfrm>
            <a:off x="2996550" y="1262225"/>
            <a:ext cx="3150900" cy="84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02</a:t>
            </a:r>
            <a:endParaRPr dirty="0"/>
          </a:p>
        </p:txBody>
      </p:sp>
      <p:cxnSp>
        <p:nvCxnSpPr>
          <p:cNvPr id="224" name="Google Shape;224;p33"/>
          <p:cNvCxnSpPr>
            <a:cxnSpLocks/>
          </p:cNvCxnSpPr>
          <p:nvPr/>
        </p:nvCxnSpPr>
        <p:spPr>
          <a:xfrm>
            <a:off x="5939910" y="3501745"/>
            <a:ext cx="2038230" cy="0"/>
          </a:xfrm>
          <a:prstGeom prst="straightConnector1">
            <a:avLst/>
          </a:prstGeom>
          <a:noFill/>
          <a:ln w="38100" cap="flat" cmpd="sng">
            <a:solidFill>
              <a:schemeClr val="lt2"/>
            </a:solidFill>
            <a:prstDash val="solid"/>
            <a:round/>
            <a:headEnd type="none" w="med" len="med"/>
            <a:tailEnd type="none" w="med" len="med"/>
          </a:ln>
        </p:spPr>
      </p:cxn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cxnSp>
        <p:nvCxnSpPr>
          <p:cNvPr id="231" name="Google Shape;231;p34"/>
          <p:cNvCxnSpPr>
            <a:cxnSpLocks/>
          </p:cNvCxnSpPr>
          <p:nvPr/>
        </p:nvCxnSpPr>
        <p:spPr>
          <a:xfrm>
            <a:off x="4985614" y="1422658"/>
            <a:ext cx="3024045" cy="0"/>
          </a:xfrm>
          <a:prstGeom prst="straightConnector1">
            <a:avLst/>
          </a:prstGeom>
          <a:noFill/>
          <a:ln w="38100" cap="flat" cmpd="sng">
            <a:solidFill>
              <a:schemeClr val="lt2"/>
            </a:solidFill>
            <a:prstDash val="solid"/>
            <a:round/>
            <a:headEnd type="none" w="med" len="med"/>
            <a:tailEnd type="none" w="med" len="med"/>
          </a:ln>
        </p:spPr>
      </p:cxnSp>
      <p:sp>
        <p:nvSpPr>
          <p:cNvPr id="4" name="CuadroTexto 3">
            <a:extLst>
              <a:ext uri="{FF2B5EF4-FFF2-40B4-BE49-F238E27FC236}">
                <a16:creationId xmlns:a16="http://schemas.microsoft.com/office/drawing/2014/main" id="{82C82DB8-9A1F-7BF8-DC43-CBB5146600D3}"/>
              </a:ext>
            </a:extLst>
          </p:cNvPr>
          <p:cNvSpPr txBox="1"/>
          <p:nvPr/>
        </p:nvSpPr>
        <p:spPr>
          <a:xfrm>
            <a:off x="54552" y="52395"/>
            <a:ext cx="4350761" cy="5061914"/>
          </a:xfrm>
          <a:prstGeom prst="rect">
            <a:avLst/>
          </a:prstGeom>
          <a:noFill/>
        </p:spPr>
        <p:txBody>
          <a:bodyPr wrap="square" rtlCol="0">
            <a:spAutoFit/>
          </a:bodyPr>
          <a:lstStyle/>
          <a:p>
            <a:r>
              <a:rPr lang="es-ES" sz="1800" b="1" dirty="0">
                <a:latin typeface="Catamaran" panose="020B0604020202020204" charset="0"/>
                <a:cs typeface="Catamaran" panose="020B0604020202020204" charset="0"/>
              </a:rPr>
              <a:t>➢ Planear </a:t>
            </a:r>
            <a:r>
              <a:rPr lang="es-ES" sz="1800" b="1" dirty="0" err="1">
                <a:latin typeface="Catamaran" panose="020B0604020202020204" charset="0"/>
                <a:cs typeface="Catamaran" panose="020B0604020202020204" charset="0"/>
              </a:rPr>
              <a:t>pre-test</a:t>
            </a:r>
            <a:endParaRPr lang="es-ES" sz="1800" b="1" dirty="0">
              <a:latin typeface="Catamaran" panose="020B0604020202020204" charset="0"/>
              <a:cs typeface="Catamaran" panose="020B0604020202020204" charset="0"/>
            </a:endParaRPr>
          </a:p>
          <a:p>
            <a:r>
              <a:rPr lang="es-ES" sz="1800" dirty="0">
                <a:latin typeface="Catamaran" panose="020B0604020202020204" charset="0"/>
                <a:cs typeface="Catamaran" panose="020B0604020202020204" charset="0"/>
              </a:rPr>
              <a:t>• Cuantitativo – Cualitativo (entrevistas cognitivas)</a:t>
            </a:r>
          </a:p>
          <a:p>
            <a:r>
              <a:rPr lang="es-ES" sz="1800" dirty="0">
                <a:latin typeface="Catamaran" panose="020B0604020202020204" charset="0"/>
                <a:cs typeface="Catamaran" panose="020B0604020202020204" charset="0"/>
              </a:rPr>
              <a:t>• Formato ideal: con observación de situación de entrevista (video o sala de espejos)</a:t>
            </a:r>
          </a:p>
          <a:p>
            <a:r>
              <a:rPr lang="es-ES" sz="1800" dirty="0">
                <a:latin typeface="Catamaran" panose="020B0604020202020204" charset="0"/>
                <a:cs typeface="Catamaran" panose="020B0604020202020204" charset="0"/>
              </a:rPr>
              <a:t>• El </a:t>
            </a:r>
            <a:r>
              <a:rPr lang="es-ES" sz="1800" dirty="0" err="1">
                <a:latin typeface="Catamaran" panose="020B0604020202020204" charset="0"/>
                <a:cs typeface="Catamaran" panose="020B0604020202020204" charset="0"/>
              </a:rPr>
              <a:t>pre-test</a:t>
            </a:r>
            <a:r>
              <a:rPr lang="es-ES" sz="1800" dirty="0">
                <a:latin typeface="Catamaran" panose="020B0604020202020204" charset="0"/>
                <a:cs typeface="Catamaran" panose="020B0604020202020204" charset="0"/>
              </a:rPr>
              <a:t> es siempre recomendable: permite chequear errores</a:t>
            </a:r>
          </a:p>
          <a:p>
            <a:r>
              <a:rPr lang="es-ES" sz="1800" dirty="0">
                <a:latin typeface="Catamaran" panose="020B0604020202020204" charset="0"/>
                <a:cs typeface="Catamaran" panose="020B0604020202020204" charset="0"/>
              </a:rPr>
              <a:t>• Enfocar en sujetos potencialmente con más problemas cognitivos</a:t>
            </a:r>
          </a:p>
          <a:p>
            <a:endParaRPr lang="es-ES" sz="1800" dirty="0">
              <a:latin typeface="Catamaran" panose="020B0604020202020204" charset="0"/>
              <a:cs typeface="Catamaran" panose="020B0604020202020204" charset="0"/>
            </a:endParaRPr>
          </a:p>
          <a:p>
            <a:r>
              <a:rPr lang="es-ES" sz="1800" b="1" dirty="0">
                <a:latin typeface="Catamaran" panose="020B0604020202020204" charset="0"/>
                <a:cs typeface="Catamaran" panose="020B0604020202020204" charset="0"/>
              </a:rPr>
              <a:t>➢ Preparar la codificación</a:t>
            </a:r>
          </a:p>
          <a:p>
            <a:r>
              <a:rPr lang="es-ES" sz="1800" dirty="0">
                <a:latin typeface="Catamaran" panose="020B0604020202020204" charset="0"/>
                <a:cs typeface="Catamaran" panose="020B0604020202020204" charset="0"/>
              </a:rPr>
              <a:t>• Asignar códigos coherentes con el nivel de medida de las variables</a:t>
            </a:r>
          </a:p>
          <a:p>
            <a:r>
              <a:rPr lang="es-ES" sz="1800" dirty="0">
                <a:latin typeface="Catamaran" panose="020B0604020202020204" charset="0"/>
                <a:cs typeface="Catamaran" panose="020B0604020202020204" charset="0"/>
              </a:rPr>
              <a:t>• Integrar los códigos en el cuestionario (facilita la codificación)</a:t>
            </a:r>
          </a:p>
          <a:p>
            <a:r>
              <a:rPr lang="es-ES" sz="1800" dirty="0">
                <a:latin typeface="Catamaran" panose="020B0604020202020204" charset="0"/>
                <a:cs typeface="Catamaran" panose="020B0604020202020204" charset="0"/>
              </a:rPr>
              <a:t>• Chequear los filtros, los saltos, inclusión de las opciones NS, NR, NA</a:t>
            </a:r>
            <a:endParaRPr lang="es-CL" sz="1800" dirty="0">
              <a:latin typeface="Catamaran" panose="020B0604020202020204" charset="0"/>
              <a:cs typeface="Catamaran" panose="020B0604020202020204" charset="0"/>
            </a:endParaRPr>
          </a:p>
        </p:txBody>
      </p:sp>
      <p:pic>
        <p:nvPicPr>
          <p:cNvPr id="6" name="Imagen 5">
            <a:extLst>
              <a:ext uri="{FF2B5EF4-FFF2-40B4-BE49-F238E27FC236}">
                <a16:creationId xmlns:a16="http://schemas.microsoft.com/office/drawing/2014/main" id="{836A5CF8-F9A0-9957-7ECA-08C1ADF849C7}"/>
              </a:ext>
            </a:extLst>
          </p:cNvPr>
          <p:cNvPicPr>
            <a:picLocks noChangeAspect="1"/>
          </p:cNvPicPr>
          <p:nvPr/>
        </p:nvPicPr>
        <p:blipFill rotWithShape="1">
          <a:blip r:embed="rId3"/>
          <a:srcRect l="30247" t="23704" r="32284" b="11574"/>
          <a:stretch/>
        </p:blipFill>
        <p:spPr>
          <a:xfrm>
            <a:off x="4507923" y="52395"/>
            <a:ext cx="4414838" cy="5083970"/>
          </a:xfrm>
          <a:prstGeom prst="rect">
            <a:avLst/>
          </a:prstGeom>
        </p:spPr>
      </p:pic>
    </p:spTree>
    <p:extLst>
      <p:ext uri="{BB962C8B-B14F-4D97-AF65-F5344CB8AC3E}">
        <p14:creationId xmlns:p14="http://schemas.microsoft.com/office/powerpoint/2010/main" val="261926935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34"/>
          <p:cNvSpPr txBox="1">
            <a:spLocks noGrp="1"/>
          </p:cNvSpPr>
          <p:nvPr>
            <p:ph type="title"/>
          </p:nvPr>
        </p:nvSpPr>
        <p:spPr>
          <a:xfrm>
            <a:off x="126786" y="452"/>
            <a:ext cx="8890427" cy="1160269"/>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600" dirty="0"/>
              <a:t>e) </a:t>
            </a:r>
            <a:r>
              <a:rPr lang="en" sz="3600" b="1" dirty="0"/>
              <a:t>Recomendaciones generales</a:t>
            </a:r>
            <a:endParaRPr sz="3600" dirty="0"/>
          </a:p>
        </p:txBody>
      </p:sp>
      <p:cxnSp>
        <p:nvCxnSpPr>
          <p:cNvPr id="231" name="Google Shape;231;p34"/>
          <p:cNvCxnSpPr>
            <a:cxnSpLocks/>
          </p:cNvCxnSpPr>
          <p:nvPr/>
        </p:nvCxnSpPr>
        <p:spPr>
          <a:xfrm>
            <a:off x="4985614" y="1422658"/>
            <a:ext cx="3024045" cy="0"/>
          </a:xfrm>
          <a:prstGeom prst="straightConnector1">
            <a:avLst/>
          </a:prstGeom>
          <a:noFill/>
          <a:ln w="38100" cap="flat" cmpd="sng">
            <a:solidFill>
              <a:schemeClr val="lt2"/>
            </a:solidFill>
            <a:prstDash val="solid"/>
            <a:round/>
            <a:headEnd type="none" w="med" len="med"/>
            <a:tailEnd type="none" w="med" len="med"/>
          </a:ln>
        </p:spPr>
      </p:cxnSp>
      <p:sp>
        <p:nvSpPr>
          <p:cNvPr id="4" name="CuadroTexto 3">
            <a:extLst>
              <a:ext uri="{FF2B5EF4-FFF2-40B4-BE49-F238E27FC236}">
                <a16:creationId xmlns:a16="http://schemas.microsoft.com/office/drawing/2014/main" id="{82C82DB8-9A1F-7BF8-DC43-CBB5146600D3}"/>
              </a:ext>
            </a:extLst>
          </p:cNvPr>
          <p:cNvSpPr txBox="1"/>
          <p:nvPr/>
        </p:nvSpPr>
        <p:spPr>
          <a:xfrm>
            <a:off x="1228725" y="1074996"/>
            <a:ext cx="6356206" cy="3693319"/>
          </a:xfrm>
          <a:prstGeom prst="rect">
            <a:avLst/>
          </a:prstGeom>
          <a:noFill/>
        </p:spPr>
        <p:txBody>
          <a:bodyPr wrap="square" rtlCol="0">
            <a:spAutoFit/>
          </a:bodyPr>
          <a:lstStyle/>
          <a:p>
            <a:pPr marL="342900" indent="-342900">
              <a:buFont typeface="Arial" panose="020B0604020202020204" pitchFamily="34" charset="0"/>
              <a:buChar char="•"/>
            </a:pPr>
            <a:r>
              <a:rPr lang="es-ES" sz="1800" dirty="0">
                <a:latin typeface="Catamaran" panose="020B0604020202020204" charset="0"/>
                <a:cs typeface="Catamaran" panose="020B0604020202020204" charset="0"/>
              </a:rPr>
              <a:t>Contar con un buen marco teórico (dimensiones analíticas) y también con un buen marco metodológico (visualizar análisis estadísticos)</a:t>
            </a:r>
          </a:p>
          <a:p>
            <a:pPr marL="342900" indent="-342900">
              <a:buFont typeface="Arial" panose="020B0604020202020204" pitchFamily="34" charset="0"/>
              <a:buChar char="•"/>
            </a:pPr>
            <a:r>
              <a:rPr lang="es-ES" sz="1800" dirty="0">
                <a:latin typeface="Catamaran" panose="020B0604020202020204" charset="0"/>
                <a:cs typeface="Catamaran" panose="020B0604020202020204" charset="0"/>
              </a:rPr>
              <a:t>Planificar un tiempo razonable para el diseño (pueden ser meses en encuestas complejas)</a:t>
            </a:r>
          </a:p>
          <a:p>
            <a:pPr marL="342900" indent="-342900">
              <a:buFont typeface="Arial" panose="020B0604020202020204" pitchFamily="34" charset="0"/>
              <a:buChar char="•"/>
            </a:pPr>
            <a:r>
              <a:rPr lang="es-ES" sz="1800" dirty="0">
                <a:latin typeface="Catamaran" panose="020B0604020202020204" charset="0"/>
                <a:cs typeface="Catamaran" panose="020B0604020202020204" charset="0"/>
              </a:rPr>
              <a:t>Trabajar siempre en equipo </a:t>
            </a:r>
          </a:p>
          <a:p>
            <a:pPr marL="342900" indent="-342900">
              <a:buFont typeface="Arial" panose="020B0604020202020204" pitchFamily="34" charset="0"/>
              <a:buChar char="•"/>
            </a:pPr>
            <a:r>
              <a:rPr lang="es-ES" sz="1800" dirty="0">
                <a:latin typeface="Catamaran" panose="020B0604020202020204" charset="0"/>
                <a:cs typeface="Catamaran" panose="020B0604020202020204" charset="0"/>
              </a:rPr>
              <a:t>Revisar cuestionarios existentes (</a:t>
            </a:r>
            <a:r>
              <a:rPr lang="es-ES" sz="1800" dirty="0" err="1">
                <a:latin typeface="Catamaran" panose="020B0604020202020204" charset="0"/>
                <a:cs typeface="Catamaran" panose="020B0604020202020204" charset="0"/>
              </a:rPr>
              <a:t>trade</a:t>
            </a:r>
            <a:r>
              <a:rPr lang="es-ES" sz="1800" dirty="0">
                <a:latin typeface="Catamaran" panose="020B0604020202020204" charset="0"/>
                <a:cs typeface="Catamaran" panose="020B0604020202020204" charset="0"/>
              </a:rPr>
              <a:t> off entre comparación/innovación) </a:t>
            </a:r>
          </a:p>
          <a:p>
            <a:pPr marL="342900" indent="-342900">
              <a:buFont typeface="Arial" panose="020B0604020202020204" pitchFamily="34" charset="0"/>
              <a:buChar char="•"/>
            </a:pPr>
            <a:r>
              <a:rPr lang="es-ES" sz="1800" dirty="0">
                <a:latin typeface="Catamaran" panose="020B0604020202020204" charset="0"/>
                <a:cs typeface="Catamaran" panose="020B0604020202020204" charset="0"/>
              </a:rPr>
              <a:t>Someter el cuestionario a crítica externa</a:t>
            </a:r>
          </a:p>
          <a:p>
            <a:pPr marL="342900" indent="-342900">
              <a:buFont typeface="Arial" panose="020B0604020202020204" pitchFamily="34" charset="0"/>
              <a:buChar char="•"/>
            </a:pPr>
            <a:r>
              <a:rPr lang="es-ES" sz="1800" dirty="0">
                <a:latin typeface="Catamaran" panose="020B0604020202020204" charset="0"/>
                <a:cs typeface="Catamaran" panose="020B0604020202020204" charset="0"/>
              </a:rPr>
              <a:t>Siempre </a:t>
            </a:r>
            <a:r>
              <a:rPr lang="es-ES" sz="1800" dirty="0" err="1">
                <a:latin typeface="Catamaran" panose="020B0604020202020204" charset="0"/>
                <a:cs typeface="Catamaran" panose="020B0604020202020204" charset="0"/>
              </a:rPr>
              <a:t>pre-testear</a:t>
            </a:r>
            <a:endParaRPr lang="es-ES" sz="1800" dirty="0">
              <a:latin typeface="Catamaran" panose="020B0604020202020204" charset="0"/>
              <a:cs typeface="Catamaran" panose="020B0604020202020204" charset="0"/>
            </a:endParaRPr>
          </a:p>
          <a:p>
            <a:pPr marL="342900" indent="-342900">
              <a:buFont typeface="Arial" panose="020B0604020202020204" pitchFamily="34" charset="0"/>
              <a:buChar char="•"/>
            </a:pPr>
            <a:r>
              <a:rPr lang="es-ES" sz="1800" dirty="0">
                <a:latin typeface="Catamaran" panose="020B0604020202020204" charset="0"/>
                <a:cs typeface="Catamaran" panose="020B0604020202020204" charset="0"/>
              </a:rPr>
              <a:t>Siempre involucrarse en la capacitación de encuestadores (si aplica)</a:t>
            </a:r>
          </a:p>
          <a:p>
            <a:pPr marL="342900" indent="-342900">
              <a:buFont typeface="Arial" panose="020B0604020202020204" pitchFamily="34" charset="0"/>
              <a:buChar char="•"/>
            </a:pPr>
            <a:r>
              <a:rPr lang="es-ES" sz="1800" dirty="0">
                <a:latin typeface="Catamaran" panose="020B0604020202020204" charset="0"/>
                <a:cs typeface="Catamaran" panose="020B0604020202020204" charset="0"/>
              </a:rPr>
              <a:t>Buscar la brevedad y la simpleza</a:t>
            </a:r>
            <a:endParaRPr lang="es-CL" sz="1800" dirty="0">
              <a:latin typeface="Catamaran" panose="020B0604020202020204" charset="0"/>
              <a:cs typeface="Catamaran" panose="020B0604020202020204" charset="0"/>
            </a:endParaRPr>
          </a:p>
        </p:txBody>
      </p:sp>
    </p:spTree>
    <p:extLst>
      <p:ext uri="{BB962C8B-B14F-4D97-AF65-F5344CB8AC3E}">
        <p14:creationId xmlns:p14="http://schemas.microsoft.com/office/powerpoint/2010/main" val="38724172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34"/>
          <p:cNvSpPr txBox="1">
            <a:spLocks noGrp="1"/>
          </p:cNvSpPr>
          <p:nvPr>
            <p:ph type="title"/>
          </p:nvPr>
        </p:nvSpPr>
        <p:spPr>
          <a:xfrm>
            <a:off x="126786" y="452"/>
            <a:ext cx="8890427" cy="1160269"/>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600" dirty="0"/>
              <a:t>e) </a:t>
            </a:r>
            <a:r>
              <a:rPr lang="en" sz="3600" b="1" dirty="0"/>
              <a:t>Reflexiones finales</a:t>
            </a:r>
            <a:endParaRPr sz="3600" dirty="0"/>
          </a:p>
        </p:txBody>
      </p:sp>
      <p:cxnSp>
        <p:nvCxnSpPr>
          <p:cNvPr id="231" name="Google Shape;231;p34"/>
          <p:cNvCxnSpPr>
            <a:cxnSpLocks/>
          </p:cNvCxnSpPr>
          <p:nvPr/>
        </p:nvCxnSpPr>
        <p:spPr>
          <a:xfrm>
            <a:off x="4985614" y="1422658"/>
            <a:ext cx="3024045" cy="0"/>
          </a:xfrm>
          <a:prstGeom prst="straightConnector1">
            <a:avLst/>
          </a:prstGeom>
          <a:noFill/>
          <a:ln w="38100" cap="flat" cmpd="sng">
            <a:solidFill>
              <a:schemeClr val="lt2"/>
            </a:solidFill>
            <a:prstDash val="solid"/>
            <a:round/>
            <a:headEnd type="none" w="med" len="med"/>
            <a:tailEnd type="none" w="med" len="med"/>
          </a:ln>
        </p:spPr>
      </p:cxnSp>
      <p:sp>
        <p:nvSpPr>
          <p:cNvPr id="4" name="CuadroTexto 3">
            <a:extLst>
              <a:ext uri="{FF2B5EF4-FFF2-40B4-BE49-F238E27FC236}">
                <a16:creationId xmlns:a16="http://schemas.microsoft.com/office/drawing/2014/main" id="{82C82DB8-9A1F-7BF8-DC43-CBB5146600D3}"/>
              </a:ext>
            </a:extLst>
          </p:cNvPr>
          <p:cNvSpPr txBox="1"/>
          <p:nvPr/>
        </p:nvSpPr>
        <p:spPr>
          <a:xfrm>
            <a:off x="823913" y="1074995"/>
            <a:ext cx="6761018" cy="3785652"/>
          </a:xfrm>
          <a:prstGeom prst="rect">
            <a:avLst/>
          </a:prstGeom>
          <a:noFill/>
        </p:spPr>
        <p:txBody>
          <a:bodyPr wrap="square" rtlCol="0">
            <a:spAutoFit/>
          </a:bodyPr>
          <a:lstStyle/>
          <a:p>
            <a:pPr marL="342900" indent="-342900" algn="just">
              <a:buFont typeface="Arial" panose="020B0604020202020204" pitchFamily="34" charset="0"/>
              <a:buChar char="•"/>
            </a:pPr>
            <a:r>
              <a:rPr lang="es-ES" sz="2400" dirty="0">
                <a:latin typeface="Catamaran" panose="020B0604020202020204" charset="0"/>
                <a:cs typeface="Catamaran" panose="020B0604020202020204" charset="0"/>
              </a:rPr>
              <a:t>¿Qué tipos de preguntas son las más adecuadas para los cuestionarios de sus proyectos de investigación?</a:t>
            </a:r>
          </a:p>
          <a:p>
            <a:pPr marL="342900" indent="-342900" algn="just">
              <a:buFont typeface="Arial" panose="020B0604020202020204" pitchFamily="34" charset="0"/>
              <a:buChar char="•"/>
            </a:pPr>
            <a:r>
              <a:rPr lang="es-ES" sz="2400" dirty="0">
                <a:latin typeface="Catamaran" panose="020B0604020202020204" charset="0"/>
                <a:cs typeface="Catamaran" panose="020B0604020202020204" charset="0"/>
              </a:rPr>
              <a:t>¿Cómo hablan sus sujetos de estudio? ¿cómo garantizar que comprendan las preguntas?</a:t>
            </a:r>
          </a:p>
          <a:p>
            <a:pPr marL="342900" indent="-342900" algn="just">
              <a:buFont typeface="Arial" panose="020B0604020202020204" pitchFamily="34" charset="0"/>
              <a:buChar char="•"/>
            </a:pPr>
            <a:r>
              <a:rPr lang="es-ES" sz="2400" dirty="0">
                <a:latin typeface="Catamaran" panose="020B0604020202020204" charset="0"/>
                <a:cs typeface="Catamaran" panose="020B0604020202020204" charset="0"/>
              </a:rPr>
              <a:t>¿Se ha medido antes lo que quieren medir? ¿quieren comparar su medición con otras? ¿quieren innovar? ¿por qué?</a:t>
            </a:r>
          </a:p>
          <a:p>
            <a:pPr marL="342900" indent="-342900" algn="just">
              <a:buFont typeface="Arial" panose="020B0604020202020204" pitchFamily="34" charset="0"/>
              <a:buChar char="•"/>
            </a:pPr>
            <a:r>
              <a:rPr lang="es-ES" sz="2400" dirty="0">
                <a:latin typeface="Catamaran" panose="020B0604020202020204" charset="0"/>
                <a:cs typeface="Catamaran" panose="020B0604020202020204" charset="0"/>
              </a:rPr>
              <a:t>¿Aplicarán la encuesta en formato papel o online? ¿será autoadministrada?</a:t>
            </a:r>
            <a:endParaRPr lang="es-CL" sz="2400" dirty="0">
              <a:latin typeface="Catamaran" panose="020B0604020202020204" charset="0"/>
              <a:cs typeface="Catamaran" panose="020B0604020202020204" charset="0"/>
            </a:endParaRPr>
          </a:p>
        </p:txBody>
      </p:sp>
    </p:spTree>
    <p:extLst>
      <p:ext uri="{BB962C8B-B14F-4D97-AF65-F5344CB8AC3E}">
        <p14:creationId xmlns:p14="http://schemas.microsoft.com/office/powerpoint/2010/main" val="159387237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33"/>
          <p:cNvSpPr/>
          <p:nvPr/>
        </p:nvSpPr>
        <p:spPr>
          <a:xfrm>
            <a:off x="3638100" y="1262225"/>
            <a:ext cx="1867800" cy="1110000"/>
          </a:xfrm>
          <a:prstGeom prst="roundRect">
            <a:avLst>
              <a:gd name="adj" fmla="val 50000"/>
            </a:avLst>
          </a:prstGeom>
          <a:noFill/>
          <a:ln w="381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221" name="Google Shape;221;p33"/>
          <p:cNvSpPr txBox="1">
            <a:spLocks noGrp="1"/>
          </p:cNvSpPr>
          <p:nvPr>
            <p:ph type="title"/>
          </p:nvPr>
        </p:nvSpPr>
        <p:spPr>
          <a:xfrm>
            <a:off x="1327146" y="2489469"/>
            <a:ext cx="6489707" cy="1547907"/>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CL" sz="3600" b="1" dirty="0"/>
              <a:t>Ejercicio </a:t>
            </a:r>
            <a:r>
              <a:rPr lang="es-CL" sz="3600" dirty="0"/>
              <a:t>en Clase</a:t>
            </a:r>
            <a:endParaRPr sz="3600" b="1" dirty="0"/>
          </a:p>
        </p:txBody>
      </p:sp>
      <p:sp>
        <p:nvSpPr>
          <p:cNvPr id="222" name="Google Shape;222;p33"/>
          <p:cNvSpPr txBox="1">
            <a:spLocks noGrp="1"/>
          </p:cNvSpPr>
          <p:nvPr>
            <p:ph type="title" idx="2"/>
          </p:nvPr>
        </p:nvSpPr>
        <p:spPr>
          <a:xfrm>
            <a:off x="2996550" y="1262225"/>
            <a:ext cx="3150900" cy="84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03</a:t>
            </a:r>
            <a:endParaRPr dirty="0"/>
          </a:p>
        </p:txBody>
      </p:sp>
      <p:cxnSp>
        <p:nvCxnSpPr>
          <p:cNvPr id="224" name="Google Shape;224;p33"/>
          <p:cNvCxnSpPr/>
          <p:nvPr/>
        </p:nvCxnSpPr>
        <p:spPr>
          <a:xfrm>
            <a:off x="2822337" y="3983461"/>
            <a:ext cx="1106700" cy="0"/>
          </a:xfrm>
          <a:prstGeom prst="straightConnector1">
            <a:avLst/>
          </a:prstGeom>
          <a:noFill/>
          <a:ln w="38100" cap="flat" cmpd="sng">
            <a:solidFill>
              <a:schemeClr val="lt2"/>
            </a:solidFill>
            <a:prstDash val="solid"/>
            <a:round/>
            <a:headEnd type="none" w="med" len="med"/>
            <a:tailEnd type="none" w="med" len="med"/>
          </a:ln>
        </p:spPr>
      </p:cxnSp>
    </p:spTree>
    <p:extLst>
      <p:ext uri="{BB962C8B-B14F-4D97-AF65-F5344CB8AC3E}">
        <p14:creationId xmlns:p14="http://schemas.microsoft.com/office/powerpoint/2010/main" val="201039929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30" name="Google Shape;230;p34"/>
          <p:cNvSpPr txBox="1">
            <a:spLocks noGrp="1"/>
          </p:cNvSpPr>
          <p:nvPr>
            <p:ph type="subTitle" idx="1"/>
          </p:nvPr>
        </p:nvSpPr>
        <p:spPr>
          <a:xfrm>
            <a:off x="126749" y="1096875"/>
            <a:ext cx="9017251" cy="3560850"/>
          </a:xfrm>
          <a:prstGeom prst="rect">
            <a:avLst/>
          </a:prstGeom>
        </p:spPr>
        <p:txBody>
          <a:bodyPr spcFirstLastPara="1" wrap="square" lIns="91425" tIns="91425" rIns="91425" bIns="91425" anchor="t" anchorCtr="0">
            <a:noAutofit/>
          </a:bodyPr>
          <a:lstStyle/>
          <a:p>
            <a:pPr marL="285750" lvl="0" indent="0" algn="l">
              <a:buFont typeface="Arial" panose="020B0604020202020204" pitchFamily="34" charset="0"/>
              <a:buChar char="•"/>
            </a:pPr>
            <a:r>
              <a:rPr lang="es-CL" sz="1800" dirty="0"/>
              <a:t> Siguiendo al operacionalización de su proyecto de investigación realice:</a:t>
            </a:r>
          </a:p>
          <a:p>
            <a:pPr marL="742950" lvl="1" indent="0" algn="l">
              <a:buFont typeface="Arial" panose="020B0604020202020204" pitchFamily="34" charset="0"/>
              <a:buChar char="•"/>
            </a:pPr>
            <a:r>
              <a:rPr lang="es-CL" sz="1600" dirty="0"/>
              <a:t>2 preguntas de hecho y 2 de aptitudes; </a:t>
            </a:r>
          </a:p>
          <a:p>
            <a:pPr marL="742950" lvl="1" indent="0" algn="l">
              <a:buFont typeface="Arial" panose="020B0604020202020204" pitchFamily="34" charset="0"/>
              <a:buChar char="•"/>
            </a:pPr>
            <a:r>
              <a:rPr lang="es-CL" sz="1600" dirty="0"/>
              <a:t>1 abiertas, 1 cerradas simple y 1 cerrada múltiple; </a:t>
            </a:r>
          </a:p>
          <a:p>
            <a:pPr marL="742950" lvl="1" indent="0" algn="l">
              <a:buFont typeface="Arial" panose="020B0604020202020204" pitchFamily="34" charset="0"/>
              <a:buChar char="•"/>
            </a:pPr>
            <a:r>
              <a:rPr lang="es-CL" sz="1600" dirty="0"/>
              <a:t>1 nominal dicotómica, 1 nominal múltiple; 1 ordinal y 1 escalar</a:t>
            </a:r>
          </a:p>
          <a:p>
            <a:pPr marL="742950" lvl="1" indent="0" algn="l">
              <a:buFont typeface="Arial" panose="020B0604020202020204" pitchFamily="34" charset="0"/>
              <a:buChar char="•"/>
            </a:pPr>
            <a:endParaRPr lang="es-CL" sz="1600" dirty="0"/>
          </a:p>
          <a:p>
            <a:pPr marL="285750" indent="0" algn="l">
              <a:buFont typeface="Arial" panose="020B0604020202020204" pitchFamily="34" charset="0"/>
              <a:buChar char="•"/>
            </a:pPr>
            <a:r>
              <a:rPr lang="es-CL" sz="1800" dirty="0"/>
              <a:t>corríjalas grupalmente siguiendo indicaciones de equipos docente y de </a:t>
            </a:r>
            <a:r>
              <a:rPr lang="es-CL" sz="1800" dirty="0" err="1"/>
              <a:t>compañerxs</a:t>
            </a:r>
            <a:endParaRPr sz="1800" dirty="0"/>
          </a:p>
        </p:txBody>
      </p:sp>
      <p:cxnSp>
        <p:nvCxnSpPr>
          <p:cNvPr id="231" name="Google Shape;231;p34"/>
          <p:cNvCxnSpPr/>
          <p:nvPr/>
        </p:nvCxnSpPr>
        <p:spPr>
          <a:xfrm>
            <a:off x="4405820" y="1698520"/>
            <a:ext cx="1016700" cy="0"/>
          </a:xfrm>
          <a:prstGeom prst="straightConnector1">
            <a:avLst/>
          </a:prstGeom>
          <a:noFill/>
          <a:ln w="38100" cap="flat" cmpd="sng">
            <a:solidFill>
              <a:schemeClr val="lt2"/>
            </a:solidFill>
            <a:prstDash val="solid"/>
            <a:round/>
            <a:headEnd type="none" w="med" len="med"/>
            <a:tailEnd type="none" w="med" len="med"/>
          </a:ln>
        </p:spPr>
      </p:cxnSp>
    </p:spTree>
    <p:extLst>
      <p:ext uri="{BB962C8B-B14F-4D97-AF65-F5344CB8AC3E}">
        <p14:creationId xmlns:p14="http://schemas.microsoft.com/office/powerpoint/2010/main" val="11824808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33"/>
          <p:cNvSpPr/>
          <p:nvPr/>
        </p:nvSpPr>
        <p:spPr>
          <a:xfrm>
            <a:off x="3638100" y="1262225"/>
            <a:ext cx="1867800" cy="1110000"/>
          </a:xfrm>
          <a:prstGeom prst="roundRect">
            <a:avLst>
              <a:gd name="adj" fmla="val 50000"/>
            </a:avLst>
          </a:prstGeom>
          <a:noFill/>
          <a:ln w="381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221" name="Google Shape;221;p33"/>
          <p:cNvSpPr txBox="1">
            <a:spLocks noGrp="1"/>
          </p:cNvSpPr>
          <p:nvPr>
            <p:ph type="title"/>
          </p:nvPr>
        </p:nvSpPr>
        <p:spPr>
          <a:xfrm>
            <a:off x="1327146" y="2489469"/>
            <a:ext cx="6489707" cy="1547907"/>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CL" sz="3600" b="1" dirty="0"/>
              <a:t>Entrega próxima clase</a:t>
            </a:r>
            <a:br>
              <a:rPr lang="es-CL" sz="3600" b="1" dirty="0"/>
            </a:br>
            <a:r>
              <a:rPr lang="es-CL" sz="3600" b="1" dirty="0"/>
              <a:t>27/10</a:t>
            </a:r>
            <a:br>
              <a:rPr lang="es-CL" sz="3600" b="1" dirty="0"/>
            </a:br>
            <a:r>
              <a:rPr lang="es-CL" sz="1600" dirty="0"/>
              <a:t>https://docs.google.com/spreadsheets/d/1zBUMH98qO25tHSWfKVzr9Hxc3JOhj_hXAKpcQEm27Jw/edit#gid=0</a:t>
            </a:r>
            <a:endParaRPr sz="3600" dirty="0"/>
          </a:p>
        </p:txBody>
      </p:sp>
      <p:sp>
        <p:nvSpPr>
          <p:cNvPr id="222" name="Google Shape;222;p33"/>
          <p:cNvSpPr txBox="1">
            <a:spLocks noGrp="1"/>
          </p:cNvSpPr>
          <p:nvPr>
            <p:ph type="title" idx="2"/>
          </p:nvPr>
        </p:nvSpPr>
        <p:spPr>
          <a:xfrm>
            <a:off x="2996550" y="1262225"/>
            <a:ext cx="3150900" cy="84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04</a:t>
            </a:r>
            <a:endParaRPr dirty="0"/>
          </a:p>
        </p:txBody>
      </p:sp>
      <p:cxnSp>
        <p:nvCxnSpPr>
          <p:cNvPr id="224" name="Google Shape;224;p33"/>
          <p:cNvCxnSpPr/>
          <p:nvPr/>
        </p:nvCxnSpPr>
        <p:spPr>
          <a:xfrm>
            <a:off x="2822337" y="3983461"/>
            <a:ext cx="1106700" cy="0"/>
          </a:xfrm>
          <a:prstGeom prst="straightConnector1">
            <a:avLst/>
          </a:prstGeom>
          <a:noFill/>
          <a:ln w="38100" cap="flat" cmpd="sng">
            <a:solidFill>
              <a:schemeClr val="lt2"/>
            </a:solidFill>
            <a:prstDash val="solid"/>
            <a:round/>
            <a:headEnd type="none" w="med" len="med"/>
            <a:tailEnd type="none" w="med" len="med"/>
          </a:ln>
        </p:spPr>
      </p:cxnSp>
    </p:spTree>
    <p:extLst>
      <p:ext uri="{BB962C8B-B14F-4D97-AF65-F5344CB8AC3E}">
        <p14:creationId xmlns:p14="http://schemas.microsoft.com/office/powerpoint/2010/main" val="221954716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4" name="CuadroTexto 3">
            <a:extLst>
              <a:ext uri="{FF2B5EF4-FFF2-40B4-BE49-F238E27FC236}">
                <a16:creationId xmlns:a16="http://schemas.microsoft.com/office/drawing/2014/main" id="{95442931-28C2-7C27-1A45-76FF59525986}"/>
              </a:ext>
            </a:extLst>
          </p:cNvPr>
          <p:cNvSpPr txBox="1"/>
          <p:nvPr/>
        </p:nvSpPr>
        <p:spPr>
          <a:xfrm>
            <a:off x="873007" y="669807"/>
            <a:ext cx="7364119" cy="3600986"/>
          </a:xfrm>
          <a:prstGeom prst="rect">
            <a:avLst/>
          </a:prstGeom>
          <a:noFill/>
        </p:spPr>
        <p:txBody>
          <a:bodyPr wrap="square" rtlCol="0">
            <a:spAutoFit/>
          </a:bodyPr>
          <a:lstStyle/>
          <a:p>
            <a:r>
              <a:rPr lang="es-ES" sz="1200" b="1" dirty="0"/>
              <a:t>PARTE I</a:t>
            </a:r>
            <a:endParaRPr lang="es-ES" sz="1200" dirty="0"/>
          </a:p>
          <a:p>
            <a:r>
              <a:rPr lang="es-ES" sz="1200" b="1" dirty="0"/>
              <a:t>Introducción (15)</a:t>
            </a:r>
          </a:p>
          <a:p>
            <a:r>
              <a:rPr lang="es-ES" sz="1200" dirty="0"/>
              <a:t>•Los/as investigadores/as pueden resumir de forma correcta la formulación, los objetivos, los principales antecedentes, la metodología y las hipótesis del trabajo (10) </a:t>
            </a:r>
          </a:p>
          <a:p>
            <a:r>
              <a:rPr lang="es-ES" sz="1200" dirty="0"/>
              <a:t>•Esto se realiza mediante una escritura que provoca interés y es clara (5)</a:t>
            </a:r>
          </a:p>
          <a:p>
            <a:endParaRPr lang="es-ES" sz="1200" dirty="0"/>
          </a:p>
          <a:p>
            <a:r>
              <a:rPr lang="es-ES" sz="1200" b="1" dirty="0"/>
              <a:t>Formulación (20)</a:t>
            </a:r>
          </a:p>
          <a:p>
            <a:r>
              <a:rPr lang="es-ES" sz="1200" dirty="0"/>
              <a:t>•Los/as investigadores/as y desarrollan correctamente su problema (10) y pregunta de investigación (10)</a:t>
            </a:r>
          </a:p>
          <a:p>
            <a:r>
              <a:rPr lang="es-ES" sz="1200" dirty="0"/>
              <a:t>•Esta última es razonable, perspicaz, creativa y plausible de ser realizada de forma cuantitativa</a:t>
            </a:r>
          </a:p>
          <a:p>
            <a:endParaRPr lang="es-ES" sz="1200" dirty="0"/>
          </a:p>
          <a:p>
            <a:r>
              <a:rPr lang="es-ES" sz="1200" b="1" dirty="0"/>
              <a:t>Objetivos y relevancia (15)</a:t>
            </a:r>
          </a:p>
          <a:p>
            <a:r>
              <a:rPr lang="es-ES" sz="1200" dirty="0"/>
              <a:t>•Los objetivos están bien redactados y se vinculan a la pregunta (10)</a:t>
            </a:r>
          </a:p>
          <a:p>
            <a:r>
              <a:rPr lang="es-ES" sz="1200" dirty="0"/>
              <a:t>•La investigación se justifica de forma correcta y permite entender su relevancia (5)</a:t>
            </a:r>
          </a:p>
          <a:p>
            <a:endParaRPr lang="es-ES" sz="1200" dirty="0"/>
          </a:p>
          <a:p>
            <a:r>
              <a:rPr lang="es-ES" sz="1200" b="1" dirty="0"/>
              <a:t>Antecedentes e Hipótesis de trabajo (30)</a:t>
            </a:r>
          </a:p>
          <a:p>
            <a:r>
              <a:rPr lang="es-ES" sz="1200" dirty="0"/>
              <a:t>•Los/as investigadores/as identifican por lo menos 4 ideas relevantes en la bibliografía (10 puntos). </a:t>
            </a:r>
          </a:p>
          <a:p>
            <a:r>
              <a:rPr lang="es-ES" sz="1200" dirty="0"/>
              <a:t>•Definen de forma correcta los principales conceptos a indagar (10). </a:t>
            </a:r>
          </a:p>
          <a:p>
            <a:r>
              <a:rPr lang="es-ES" sz="1200" dirty="0"/>
              <a:t>•La formulación de la hipótesis es correcta según los antecedentes y la pregunta (10)</a:t>
            </a:r>
          </a:p>
          <a:p>
            <a:endParaRPr lang="es-ES" sz="1200" dirty="0"/>
          </a:p>
        </p:txBody>
      </p:sp>
    </p:spTree>
    <p:extLst>
      <p:ext uri="{BB962C8B-B14F-4D97-AF65-F5344CB8AC3E}">
        <p14:creationId xmlns:p14="http://schemas.microsoft.com/office/powerpoint/2010/main" val="286853623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4" name="CuadroTexto 3">
            <a:extLst>
              <a:ext uri="{FF2B5EF4-FFF2-40B4-BE49-F238E27FC236}">
                <a16:creationId xmlns:a16="http://schemas.microsoft.com/office/drawing/2014/main" id="{95442931-28C2-7C27-1A45-76FF59525986}"/>
              </a:ext>
            </a:extLst>
          </p:cNvPr>
          <p:cNvSpPr txBox="1"/>
          <p:nvPr/>
        </p:nvSpPr>
        <p:spPr>
          <a:xfrm>
            <a:off x="873007" y="669807"/>
            <a:ext cx="7364119" cy="2862322"/>
          </a:xfrm>
          <a:prstGeom prst="rect">
            <a:avLst/>
          </a:prstGeom>
          <a:noFill/>
        </p:spPr>
        <p:txBody>
          <a:bodyPr wrap="square" rtlCol="0">
            <a:spAutoFit/>
          </a:bodyPr>
          <a:lstStyle/>
          <a:p>
            <a:r>
              <a:rPr lang="es-ES" sz="1200" b="1" dirty="0"/>
              <a:t>PARTE II</a:t>
            </a:r>
            <a:endParaRPr lang="es-ES" sz="1200" dirty="0"/>
          </a:p>
          <a:p>
            <a:r>
              <a:rPr lang="es-ES" sz="1200" b="1" dirty="0"/>
              <a:t>Metodología (10)</a:t>
            </a:r>
          </a:p>
          <a:p>
            <a:r>
              <a:rPr lang="es-ES" sz="1200" dirty="0"/>
              <a:t>•Define bien: a) estrategia metodológica (2,5 puntos); b) tipo de investigación por objetivos (2,5), temporalidad (2,5) y grado de experimentación (2,5)</a:t>
            </a:r>
          </a:p>
          <a:p>
            <a:endParaRPr lang="es-ES" sz="1200" dirty="0"/>
          </a:p>
          <a:p>
            <a:endParaRPr lang="es-ES" sz="1200" dirty="0"/>
          </a:p>
          <a:p>
            <a:r>
              <a:rPr lang="es-ES" sz="1200" b="1" dirty="0"/>
              <a:t>Operacionalización (40):</a:t>
            </a:r>
          </a:p>
          <a:p>
            <a:r>
              <a:rPr lang="es-ES" sz="1200" dirty="0"/>
              <a:t>•Es coherente el esquema de la operacionalización. Va distinguiendo dimensiones y subdimensiones como componentes del concepto general y estas refieren a la bibliografía seleccionada: 10 </a:t>
            </a:r>
          </a:p>
          <a:p>
            <a:r>
              <a:rPr lang="es-ES" sz="1200" dirty="0"/>
              <a:t>•Es correcta la/s definición/es del/os concepto/s general/es: 10 </a:t>
            </a:r>
          </a:p>
          <a:p>
            <a:r>
              <a:rPr lang="es-ES" sz="1200" dirty="0"/>
              <a:t>•Es correcta la/s definición/es del/os las dimensiones y subdimensiones: 10 </a:t>
            </a:r>
          </a:p>
          <a:p>
            <a:r>
              <a:rPr lang="es-ES" sz="1200" dirty="0"/>
              <a:t>•Están bien definidos los indicadores y permiten construir preguntas concretas. Se relacionan lógicamente al concepto general: 10 </a:t>
            </a:r>
          </a:p>
          <a:p>
            <a:endParaRPr lang="es-ES" sz="1200" dirty="0"/>
          </a:p>
          <a:p>
            <a:endParaRPr lang="es-ES" sz="1200" dirty="0"/>
          </a:p>
        </p:txBody>
      </p:sp>
    </p:spTree>
    <p:extLst>
      <p:ext uri="{BB962C8B-B14F-4D97-AF65-F5344CB8AC3E}">
        <p14:creationId xmlns:p14="http://schemas.microsoft.com/office/powerpoint/2010/main" val="298153861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4" name="CuadroTexto 3">
            <a:extLst>
              <a:ext uri="{FF2B5EF4-FFF2-40B4-BE49-F238E27FC236}">
                <a16:creationId xmlns:a16="http://schemas.microsoft.com/office/drawing/2014/main" id="{95442931-28C2-7C27-1A45-76FF59525986}"/>
              </a:ext>
            </a:extLst>
          </p:cNvPr>
          <p:cNvSpPr txBox="1"/>
          <p:nvPr/>
        </p:nvSpPr>
        <p:spPr>
          <a:xfrm>
            <a:off x="873007" y="669807"/>
            <a:ext cx="7364119" cy="3416320"/>
          </a:xfrm>
          <a:prstGeom prst="rect">
            <a:avLst/>
          </a:prstGeom>
          <a:noFill/>
        </p:spPr>
        <p:txBody>
          <a:bodyPr wrap="square" rtlCol="0">
            <a:spAutoFit/>
          </a:bodyPr>
          <a:lstStyle/>
          <a:p>
            <a:r>
              <a:rPr lang="es-ES" sz="1200" b="1" dirty="0"/>
              <a:t>PARTE III</a:t>
            </a:r>
            <a:endParaRPr lang="es-ES" sz="1200" dirty="0"/>
          </a:p>
          <a:p>
            <a:r>
              <a:rPr lang="es-ES" sz="1200" b="1" dirty="0"/>
              <a:t>Cuestionario (40)</a:t>
            </a:r>
          </a:p>
          <a:p>
            <a:r>
              <a:rPr lang="es-ES" sz="1200" dirty="0"/>
              <a:t>•Formulación de preguntas sociodemográficas: 5 </a:t>
            </a:r>
          </a:p>
          <a:p>
            <a:r>
              <a:rPr lang="es-ES" sz="1200" dirty="0"/>
              <a:t>•Alternativas de preguntas sociodemográficas: 5 </a:t>
            </a:r>
          </a:p>
          <a:p>
            <a:r>
              <a:rPr lang="es-ES" sz="1200" dirty="0"/>
              <a:t>•Por cada pregunta de tema de investigación (30) [15 preguntas en total]</a:t>
            </a:r>
          </a:p>
          <a:p>
            <a:r>
              <a:rPr lang="es-ES" sz="1200" dirty="0"/>
              <a:t>	Refiere correctamente a la operacionalización: 0,5 </a:t>
            </a:r>
          </a:p>
          <a:p>
            <a:r>
              <a:rPr lang="es-ES" sz="1200" dirty="0"/>
              <a:t>	Formulación de pregunta: 1 </a:t>
            </a:r>
          </a:p>
          <a:p>
            <a:r>
              <a:rPr lang="es-ES" sz="1200" dirty="0"/>
              <a:t>	Alternativas de pregunta: 0,5 </a:t>
            </a:r>
          </a:p>
          <a:p>
            <a:endParaRPr lang="es-ES" sz="1200" dirty="0"/>
          </a:p>
          <a:p>
            <a:endParaRPr lang="es-ES" sz="1200" dirty="0"/>
          </a:p>
          <a:p>
            <a:r>
              <a:rPr lang="es-ES" sz="1200" b="1" dirty="0"/>
              <a:t>Uso de fuentes (bibliografía) (15) </a:t>
            </a:r>
          </a:p>
          <a:p>
            <a:r>
              <a:rPr lang="es-ES" sz="1200" dirty="0"/>
              <a:t>•Los/as investigadores/as identifican correctamente las fuentes (2,5) </a:t>
            </a:r>
          </a:p>
          <a:p>
            <a:r>
              <a:rPr lang="es-ES" sz="1200" dirty="0"/>
              <a:t>•Estas son adecuadas para el problema de investigación y permiten orientar el trabajo (2,5). </a:t>
            </a:r>
          </a:p>
          <a:p>
            <a:r>
              <a:rPr lang="es-ES" sz="1200" dirty="0">
                <a:solidFill>
                  <a:srgbClr val="FF0000"/>
                </a:solidFill>
              </a:rPr>
              <a:t>*Deberán incluir dos fichas por cada persona del grupo correctamente realizadas y adjuntarlas al final del trabajo (10 puntos)</a:t>
            </a:r>
          </a:p>
          <a:p>
            <a:endParaRPr lang="es-ES" sz="1200" dirty="0"/>
          </a:p>
          <a:p>
            <a:endParaRPr lang="es-ES" sz="1200" dirty="0"/>
          </a:p>
          <a:p>
            <a:endParaRPr lang="es-ES" sz="1200" dirty="0"/>
          </a:p>
        </p:txBody>
      </p:sp>
    </p:spTree>
    <p:extLst>
      <p:ext uri="{BB962C8B-B14F-4D97-AF65-F5344CB8AC3E}">
        <p14:creationId xmlns:p14="http://schemas.microsoft.com/office/powerpoint/2010/main" val="9705233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34"/>
          <p:cNvSpPr txBox="1">
            <a:spLocks noGrp="1"/>
          </p:cNvSpPr>
          <p:nvPr>
            <p:ph type="title"/>
          </p:nvPr>
        </p:nvSpPr>
        <p:spPr>
          <a:xfrm>
            <a:off x="563881" y="930121"/>
            <a:ext cx="7787640" cy="562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400" dirty="0"/>
              <a:t>2.1 Instrumentos de </a:t>
            </a:r>
            <a:r>
              <a:rPr lang="en" sz="4400" b="1" dirty="0"/>
              <a:t>producción</a:t>
            </a:r>
            <a:r>
              <a:rPr lang="en" sz="4400" dirty="0"/>
              <a:t> de información</a:t>
            </a:r>
            <a:endParaRPr sz="4400" b="1" dirty="0"/>
          </a:p>
        </p:txBody>
      </p:sp>
      <p:cxnSp>
        <p:nvCxnSpPr>
          <p:cNvPr id="231" name="Google Shape;231;p34"/>
          <p:cNvCxnSpPr/>
          <p:nvPr/>
        </p:nvCxnSpPr>
        <p:spPr>
          <a:xfrm>
            <a:off x="5039300" y="2325725"/>
            <a:ext cx="1016700" cy="0"/>
          </a:xfrm>
          <a:prstGeom prst="straightConnector1">
            <a:avLst/>
          </a:prstGeom>
          <a:noFill/>
          <a:ln w="38100" cap="flat" cmpd="sng">
            <a:solidFill>
              <a:schemeClr val="lt2"/>
            </a:solidFill>
            <a:prstDash val="solid"/>
            <a:round/>
            <a:headEnd type="none" w="med" len="med"/>
            <a:tailEnd type="none" w="med" len="med"/>
          </a:ln>
        </p:spPr>
      </p:cxnSp>
      <p:sp>
        <p:nvSpPr>
          <p:cNvPr id="4" name="Google Shape;230;p34">
            <a:extLst>
              <a:ext uri="{FF2B5EF4-FFF2-40B4-BE49-F238E27FC236}">
                <a16:creationId xmlns:a16="http://schemas.microsoft.com/office/drawing/2014/main" id="{7FCAFE68-EE9D-2D46-A4B9-BCF1CA85D2C3}"/>
              </a:ext>
            </a:extLst>
          </p:cNvPr>
          <p:cNvSpPr txBox="1">
            <a:spLocks/>
          </p:cNvSpPr>
          <p:nvPr/>
        </p:nvSpPr>
        <p:spPr>
          <a:xfrm>
            <a:off x="304282" y="1492120"/>
            <a:ext cx="8392562" cy="263557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Catamaran"/>
              <a:buNone/>
              <a:defRPr sz="1600" b="0" i="0" u="none" strike="noStrike" cap="none">
                <a:solidFill>
                  <a:schemeClr val="dk1"/>
                </a:solidFill>
                <a:latin typeface="Catamaran"/>
                <a:ea typeface="Catamaran"/>
                <a:cs typeface="Catamaran"/>
                <a:sym typeface="Catamaran"/>
              </a:defRPr>
            </a:lvl1pPr>
            <a:lvl2pPr marL="914400" marR="0" lvl="1"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2pPr>
            <a:lvl3pPr marL="1371600" marR="0" lvl="2"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3pPr>
            <a:lvl4pPr marL="1828800" marR="0" lvl="3"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4pPr>
            <a:lvl5pPr marL="2286000" marR="0" lvl="4"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5pPr>
            <a:lvl6pPr marL="2743200" marR="0" lvl="5"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6pPr>
            <a:lvl7pPr marL="3200400" marR="0" lvl="6"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7pPr>
            <a:lvl8pPr marL="3657600" marR="0" lvl="7"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8pPr>
            <a:lvl9pPr marL="4114800" marR="0" lvl="8" indent="-317500" algn="ctr" rtl="0">
              <a:lnSpc>
                <a:spcPct val="100000"/>
              </a:lnSpc>
              <a:spcBef>
                <a:spcPts val="1600"/>
              </a:spcBef>
              <a:spcAft>
                <a:spcPts val="160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9pPr>
          </a:lstStyle>
          <a:p>
            <a:pPr marL="342900" indent="-342900" algn="l">
              <a:spcAft>
                <a:spcPts val="1600"/>
              </a:spcAft>
              <a:buFont typeface="Arial" panose="020B0604020202020204" pitchFamily="34" charset="0"/>
              <a:buChar char="•"/>
            </a:pPr>
            <a:r>
              <a:rPr lang="es-ES" dirty="0"/>
              <a:t>Además de especificar el tipo de estudio, tipo de diseño, estrategia metodológica y estrategia muestral, el marco metodológico debe especificar cual es el </a:t>
            </a:r>
            <a:r>
              <a:rPr lang="es-ES" b="1" dirty="0"/>
              <a:t>instrumento que se utilizará para producir información.</a:t>
            </a:r>
          </a:p>
          <a:p>
            <a:pPr marL="342900" indent="-342900" algn="l">
              <a:spcAft>
                <a:spcPts val="1600"/>
              </a:spcAft>
              <a:buFont typeface="Arial" panose="020B0604020202020204" pitchFamily="34" charset="0"/>
              <a:buChar char="•"/>
            </a:pPr>
            <a:r>
              <a:rPr lang="es-ES" b="1" dirty="0"/>
              <a:t>Generar datos!</a:t>
            </a:r>
          </a:p>
          <a:p>
            <a:pPr marL="342900" indent="-342900" algn="l">
              <a:spcAft>
                <a:spcPts val="1600"/>
              </a:spcAft>
              <a:buFont typeface="Arial" panose="020B0604020202020204" pitchFamily="34" charset="0"/>
              <a:buChar char="•"/>
            </a:pPr>
            <a:r>
              <a:rPr lang="es-ES" dirty="0"/>
              <a:t>En el marco de la metodología cuantitativa, debe ser un instrumento que permita traducir </a:t>
            </a:r>
            <a:r>
              <a:rPr lang="es-ES" b="1" dirty="0"/>
              <a:t>fenómenos sociales a números</a:t>
            </a:r>
            <a:r>
              <a:rPr lang="es-ES" dirty="0"/>
              <a:t>. Hay diversas alternativas, según el tipo de objeto que estemos estudiando</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ítulo 2">
            <a:extLst>
              <a:ext uri="{FF2B5EF4-FFF2-40B4-BE49-F238E27FC236}">
                <a16:creationId xmlns:a16="http://schemas.microsoft.com/office/drawing/2014/main" id="{3CAF38CD-AB76-929D-5825-4AAA6A48DA28}"/>
              </a:ext>
            </a:extLst>
          </p:cNvPr>
          <p:cNvSpPr>
            <a:spLocks noGrp="1"/>
          </p:cNvSpPr>
          <p:nvPr>
            <p:ph type="subTitle" idx="1"/>
          </p:nvPr>
        </p:nvSpPr>
        <p:spPr/>
        <p:txBody>
          <a:bodyPr/>
          <a:lstStyle/>
          <a:p>
            <a:endParaRPr lang="es-CL"/>
          </a:p>
        </p:txBody>
      </p:sp>
      <p:pic>
        <p:nvPicPr>
          <p:cNvPr id="8" name="Imagen 7">
            <a:extLst>
              <a:ext uri="{FF2B5EF4-FFF2-40B4-BE49-F238E27FC236}">
                <a16:creationId xmlns:a16="http://schemas.microsoft.com/office/drawing/2014/main" id="{87C3A2E2-8CB1-697B-CB3C-F602ECBF499D}"/>
              </a:ext>
            </a:extLst>
          </p:cNvPr>
          <p:cNvPicPr>
            <a:picLocks noChangeAspect="1"/>
          </p:cNvPicPr>
          <p:nvPr/>
        </p:nvPicPr>
        <p:blipFill rotWithShape="1">
          <a:blip r:embed="rId2"/>
          <a:srcRect l="6543" t="30385" r="2988" b="12592"/>
          <a:stretch/>
        </p:blipFill>
        <p:spPr>
          <a:xfrm>
            <a:off x="101109" y="685123"/>
            <a:ext cx="9174150" cy="3854995"/>
          </a:xfrm>
          <a:prstGeom prst="rect">
            <a:avLst/>
          </a:prstGeom>
        </p:spPr>
      </p:pic>
    </p:spTree>
    <p:extLst>
      <p:ext uri="{BB962C8B-B14F-4D97-AF65-F5344CB8AC3E}">
        <p14:creationId xmlns:p14="http://schemas.microsoft.com/office/powerpoint/2010/main" val="12695151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34"/>
          <p:cNvSpPr txBox="1">
            <a:spLocks noGrp="1"/>
          </p:cNvSpPr>
          <p:nvPr>
            <p:ph type="title"/>
          </p:nvPr>
        </p:nvSpPr>
        <p:spPr>
          <a:xfrm>
            <a:off x="1296063" y="486666"/>
            <a:ext cx="6437775" cy="912764"/>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800" dirty="0"/>
              <a:t>Mapa de técnicas de </a:t>
            </a:r>
            <a:r>
              <a:rPr lang="en" sz="2800" b="1" dirty="0"/>
              <a:t>producción de información</a:t>
            </a:r>
            <a:endParaRPr sz="2800" b="1" dirty="0"/>
          </a:p>
        </p:txBody>
      </p:sp>
      <p:cxnSp>
        <p:nvCxnSpPr>
          <p:cNvPr id="231" name="Google Shape;231;p34"/>
          <p:cNvCxnSpPr/>
          <p:nvPr/>
        </p:nvCxnSpPr>
        <p:spPr>
          <a:xfrm>
            <a:off x="4405820" y="1698520"/>
            <a:ext cx="1016700" cy="0"/>
          </a:xfrm>
          <a:prstGeom prst="straightConnector1">
            <a:avLst/>
          </a:prstGeom>
          <a:noFill/>
          <a:ln w="38100" cap="flat" cmpd="sng">
            <a:solidFill>
              <a:schemeClr val="lt2"/>
            </a:solidFill>
            <a:prstDash val="solid"/>
            <a:round/>
            <a:headEnd type="none" w="med" len="med"/>
            <a:tailEnd type="none" w="med" len="med"/>
          </a:ln>
        </p:spPr>
      </p:cxnSp>
      <p:sp>
        <p:nvSpPr>
          <p:cNvPr id="3" name="Subtítulo 2">
            <a:extLst>
              <a:ext uri="{FF2B5EF4-FFF2-40B4-BE49-F238E27FC236}">
                <a16:creationId xmlns:a16="http://schemas.microsoft.com/office/drawing/2014/main" id="{5C71D0F1-BBF5-394F-085B-657C771E5EF3}"/>
              </a:ext>
            </a:extLst>
          </p:cNvPr>
          <p:cNvSpPr>
            <a:spLocks noGrp="1"/>
          </p:cNvSpPr>
          <p:nvPr>
            <p:ph type="subTitle" idx="1"/>
          </p:nvPr>
        </p:nvSpPr>
        <p:spPr/>
        <p:txBody>
          <a:bodyPr/>
          <a:lstStyle/>
          <a:p>
            <a:endParaRPr lang="es-CL"/>
          </a:p>
        </p:txBody>
      </p:sp>
      <p:pic>
        <p:nvPicPr>
          <p:cNvPr id="5" name="Imagen 4">
            <a:extLst>
              <a:ext uri="{FF2B5EF4-FFF2-40B4-BE49-F238E27FC236}">
                <a16:creationId xmlns:a16="http://schemas.microsoft.com/office/drawing/2014/main" id="{CDDEF37F-1877-3C76-5468-7E2519439F73}"/>
              </a:ext>
            </a:extLst>
          </p:cNvPr>
          <p:cNvPicPr>
            <a:picLocks noChangeAspect="1"/>
          </p:cNvPicPr>
          <p:nvPr/>
        </p:nvPicPr>
        <p:blipFill rotWithShape="1">
          <a:blip r:embed="rId3"/>
          <a:srcRect l="2395" t="19703" r="4271" b="12593"/>
          <a:stretch/>
        </p:blipFill>
        <p:spPr>
          <a:xfrm>
            <a:off x="643892" y="1399430"/>
            <a:ext cx="7742115" cy="3744070"/>
          </a:xfrm>
          <a:prstGeom prst="rect">
            <a:avLst/>
          </a:prstGeom>
        </p:spPr>
      </p:pic>
    </p:spTree>
    <p:extLst>
      <p:ext uri="{BB962C8B-B14F-4D97-AF65-F5344CB8AC3E}">
        <p14:creationId xmlns:p14="http://schemas.microsoft.com/office/powerpoint/2010/main" val="606241601"/>
      </p:ext>
    </p:extLst>
  </p:cSld>
  <p:clrMapOvr>
    <a:masterClrMapping/>
  </p:clrMapOvr>
</p:sld>
</file>

<file path=ppt/theme/theme1.xml><?xml version="1.0" encoding="utf-8"?>
<a:theme xmlns:a="http://schemas.openxmlformats.org/drawingml/2006/main" name="Pastel Minimalist Elegant Lines Portfolio by Slidesgo">
  <a:themeElements>
    <a:clrScheme name="Simple Light">
      <a:dk1>
        <a:srgbClr val="191919"/>
      </a:dk1>
      <a:lt1>
        <a:srgbClr val="E7E4F1"/>
      </a:lt1>
      <a:dk2>
        <a:srgbClr val="F5F3ED"/>
      </a:dk2>
      <a:lt2>
        <a:srgbClr val="FFE0A7"/>
      </a:lt2>
      <a:accent1>
        <a:srgbClr val="F9CFD0"/>
      </a:accent1>
      <a:accent2>
        <a:srgbClr val="D9CFDE"/>
      </a:accent2>
      <a:accent3>
        <a:srgbClr val="D2DAE9"/>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3379</TotalTime>
  <Words>3215</Words>
  <Application>Microsoft Office PowerPoint</Application>
  <PresentationFormat>Presentación en pantalla (16:9)</PresentationFormat>
  <Paragraphs>497</Paragraphs>
  <Slides>68</Slides>
  <Notes>51</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68</vt:i4>
      </vt:variant>
    </vt:vector>
  </HeadingPairs>
  <TitlesOfParts>
    <vt:vector size="74" baseType="lpstr">
      <vt:lpstr>Lexend Deca</vt:lpstr>
      <vt:lpstr>MentiText</vt:lpstr>
      <vt:lpstr>Wingdings</vt:lpstr>
      <vt:lpstr>Catamaran</vt:lpstr>
      <vt:lpstr>Arial</vt:lpstr>
      <vt:lpstr>Pastel Minimalist Elegant Lines Portfolio by Slidesgo</vt:lpstr>
      <vt:lpstr>Métodos cuantitavos I:  Clase 8</vt:lpstr>
      <vt:lpstr>Sintesis sesión anterior</vt:lpstr>
      <vt:lpstr>Sintesis sesiónes anteriores</vt:lpstr>
      <vt:lpstr>Presentación de PowerPoint</vt:lpstr>
      <vt:lpstr>Presentación de PowerPoint</vt:lpstr>
      <vt:lpstr>Instrumentos básicos de producción de información por encuestas: cuestionarios, índices y escalas</vt:lpstr>
      <vt:lpstr>2.1 Instrumentos de producción de información</vt:lpstr>
      <vt:lpstr>Presentación de PowerPoint</vt:lpstr>
      <vt:lpstr>Mapa de técnicas de producción de información</vt:lpstr>
      <vt:lpstr>Múltiples formas de producir información cuantitativa</vt:lpstr>
      <vt:lpstr>¿Cómo estudiar las ciudades?</vt:lpstr>
      <vt:lpstr>Presentación de PowerPoint</vt:lpstr>
      <vt:lpstr>Otras formas</vt:lpstr>
      <vt:lpstr>Presentación de PowerPoint</vt:lpstr>
      <vt:lpstr>Presentación de PowerPoint</vt:lpstr>
      <vt:lpstr>Presentación de PowerPoint</vt:lpstr>
      <vt:lpstr>Presentación de PowerPoint</vt:lpstr>
      <vt:lpstr>Presentación de PowerPoint</vt:lpstr>
      <vt:lpstr>2.2 La Encuesta</vt:lpstr>
      <vt:lpstr>Presentación de PowerPoint</vt:lpstr>
      <vt:lpstr>2.3 El cuestionario</vt:lpstr>
      <vt:lpstr>El cuestionario</vt:lpstr>
      <vt:lpstr>Presentación de PowerPoint</vt:lpstr>
      <vt:lpstr>Definición de dimensiones analíticas</vt:lpstr>
      <vt:lpstr>Presentación de PowerPoint</vt:lpstr>
      <vt:lpstr>Presentación de PowerPoint</vt:lpstr>
      <vt:lpstr>Tipos de preguntas</vt:lpstr>
      <vt:lpstr>a) Tipos de preguntas según contenido</vt:lpstr>
      <vt:lpstr>Presentación de PowerPoint</vt:lpstr>
      <vt:lpstr>Ejemplo preguntas de Contenido</vt:lpstr>
      <vt:lpstr>Presentación de PowerPoint</vt:lpstr>
      <vt:lpstr>Nivel SocioEconómico</vt:lpstr>
      <vt:lpstr>Presentación de PowerPoint</vt:lpstr>
      <vt:lpstr>Presentación de PowerPoint</vt:lpstr>
      <vt:lpstr>Presentación de PowerPoint</vt:lpstr>
      <vt:lpstr>Presentación de PowerPoint</vt:lpstr>
      <vt:lpstr>Ejemplo preguntas de Contenido</vt:lpstr>
      <vt:lpstr>Presentación de PowerPoint</vt:lpstr>
      <vt:lpstr>Presentación de PowerPoint</vt:lpstr>
      <vt:lpstr>b) Tipos de preguntas según tipo de respuesta</vt:lpstr>
      <vt:lpstr>Ejemplos según tipo de respuesta</vt:lpstr>
      <vt:lpstr>Presentación de PowerPoint</vt:lpstr>
      <vt:lpstr>Ejemplos según tipo de respuesta</vt:lpstr>
      <vt:lpstr>Presentación de PowerPoint</vt:lpstr>
      <vt:lpstr>Presentación de PowerPoint</vt:lpstr>
      <vt:lpstr>Tipos de preguntas según tipo de respuesta</vt:lpstr>
      <vt:lpstr>c) Tipos de preguntas según categoría de respuesta</vt:lpstr>
      <vt:lpstr>Ejemplos según categoría de respuesta</vt:lpstr>
      <vt:lpstr>Presentación de PowerPoint</vt:lpstr>
      <vt:lpstr>Presentación de PowerPoint</vt:lpstr>
      <vt:lpstr>Presentación de PowerPoint</vt:lpstr>
      <vt:lpstr>Presentación de PowerPoint</vt:lpstr>
      <vt:lpstr>Tipos de preguntas según categoría de respuesta</vt:lpstr>
      <vt:lpstr>d) Fraseo de preguntas</vt:lpstr>
      <vt:lpstr>Presentación de PowerPoint</vt:lpstr>
      <vt:lpstr>e) Orden y longitud del cuestionario</vt:lpstr>
      <vt:lpstr>Presentación de PowerPoint</vt:lpstr>
      <vt:lpstr>f) Formato de aplicación, pre-test y trabajo de campo</vt:lpstr>
      <vt:lpstr>Presentación de PowerPoint</vt:lpstr>
      <vt:lpstr>Presentación de PowerPoint</vt:lpstr>
      <vt:lpstr>e) Recomendaciones generales</vt:lpstr>
      <vt:lpstr>e) Reflexiones finales</vt:lpstr>
      <vt:lpstr>Ejercicio en Clase</vt:lpstr>
      <vt:lpstr>Presentación de PowerPoint</vt:lpstr>
      <vt:lpstr>Entrega próxima clase 27/10 https://docs.google.com/spreadsheets/d/1zBUMH98qO25tHSWfKVzr9Hxc3JOhj_hXAKpcQEm27Jw/edit#gid=0</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Pastel Minimalist Elegant Lines Portfolio</dc:title>
  <dc:creator>sebastian</dc:creator>
  <cp:lastModifiedBy>sebastian</cp:lastModifiedBy>
  <cp:revision>44</cp:revision>
  <dcterms:modified xsi:type="dcterms:W3CDTF">2023-10-16T18:39:29Z</dcterms:modified>
</cp:coreProperties>
</file>